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34"/>
  </p:notesMasterIdLst>
  <p:sldIdLst>
    <p:sldId id="256" r:id="rId2"/>
    <p:sldId id="271" r:id="rId3"/>
    <p:sldId id="300" r:id="rId4"/>
    <p:sldId id="257" r:id="rId5"/>
    <p:sldId id="264" r:id="rId6"/>
    <p:sldId id="265" r:id="rId7"/>
    <p:sldId id="293" r:id="rId8"/>
    <p:sldId id="266" r:id="rId9"/>
    <p:sldId id="259" r:id="rId10"/>
    <p:sldId id="270" r:id="rId11"/>
    <p:sldId id="302" r:id="rId12"/>
    <p:sldId id="261" r:id="rId13"/>
    <p:sldId id="294" r:id="rId14"/>
    <p:sldId id="303" r:id="rId15"/>
    <p:sldId id="304" r:id="rId16"/>
    <p:sldId id="305" r:id="rId17"/>
    <p:sldId id="306" r:id="rId18"/>
    <p:sldId id="298" r:id="rId19"/>
    <p:sldId id="307" r:id="rId20"/>
    <p:sldId id="308" r:id="rId21"/>
    <p:sldId id="309" r:id="rId22"/>
    <p:sldId id="310" r:id="rId23"/>
    <p:sldId id="311" r:id="rId24"/>
    <p:sldId id="297" r:id="rId25"/>
    <p:sldId id="312" r:id="rId26"/>
    <p:sldId id="295" r:id="rId27"/>
    <p:sldId id="288" r:id="rId28"/>
    <p:sldId id="263" r:id="rId29"/>
    <p:sldId id="262" r:id="rId30"/>
    <p:sldId id="299" r:id="rId31"/>
    <p:sldId id="296"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575" autoAdjust="0"/>
  </p:normalViewPr>
  <p:slideViewPr>
    <p:cSldViewPr>
      <p:cViewPr varScale="1">
        <p:scale>
          <a:sx n="85" d="100"/>
          <a:sy n="85" d="100"/>
        </p:scale>
        <p:origin x="1200" y="53"/>
      </p:cViewPr>
      <p:guideLst>
        <p:guide orient="horz" pos="2160"/>
        <p:guide pos="2880"/>
      </p:guideLst>
    </p:cSldViewPr>
  </p:slideViewPr>
  <p:notesTextViewPr>
    <p:cViewPr>
      <p:scale>
        <a:sx n="1" d="1"/>
        <a:sy n="1" d="1"/>
      </p:scale>
      <p:origin x="0" y="0"/>
    </p:cViewPr>
  </p:notesTextViewPr>
  <p:sorterViewPr>
    <p:cViewPr>
      <p:scale>
        <a:sx n="100" d="100"/>
        <a:sy n="100" d="100"/>
      </p:scale>
      <p:origin x="0" y="32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lackburn" userId="916c7944-b06f-4bde-bd9b-517ec80e94cd" providerId="ADAL" clId="{88CDDCBD-33F0-47A4-A201-F788D28B5D99}"/>
    <pc:docChg chg="custSel addSld delSld modSld sldOrd">
      <pc:chgData name="Matt Blackburn" userId="916c7944-b06f-4bde-bd9b-517ec80e94cd" providerId="ADAL" clId="{88CDDCBD-33F0-47A4-A201-F788D28B5D99}" dt="2025-09-14T20:23:14.990" v="444" actId="20577"/>
      <pc:docMkLst>
        <pc:docMk/>
      </pc:docMkLst>
      <pc:sldChg chg="del">
        <pc:chgData name="Matt Blackburn" userId="916c7944-b06f-4bde-bd9b-517ec80e94cd" providerId="ADAL" clId="{88CDDCBD-33F0-47A4-A201-F788D28B5D99}" dt="2025-09-14T20:14:41.407" v="116" actId="47"/>
        <pc:sldMkLst>
          <pc:docMk/>
          <pc:sldMk cId="0" sldId="260"/>
        </pc:sldMkLst>
      </pc:sldChg>
      <pc:sldChg chg="modSp mod">
        <pc:chgData name="Matt Blackburn" userId="916c7944-b06f-4bde-bd9b-517ec80e94cd" providerId="ADAL" clId="{88CDDCBD-33F0-47A4-A201-F788D28B5D99}" dt="2025-09-14T20:19:52.069" v="430" actId="20577"/>
        <pc:sldMkLst>
          <pc:docMk/>
          <pc:sldMk cId="0" sldId="265"/>
        </pc:sldMkLst>
        <pc:spChg chg="mod">
          <ac:chgData name="Matt Blackburn" userId="916c7944-b06f-4bde-bd9b-517ec80e94cd" providerId="ADAL" clId="{88CDDCBD-33F0-47A4-A201-F788D28B5D99}" dt="2025-09-14T20:19:52.069" v="430" actId="20577"/>
          <ac:spMkLst>
            <pc:docMk/>
            <pc:sldMk cId="0" sldId="265"/>
            <ac:spMk id="17409" creationId="{00000000-0000-0000-0000-000000000000}"/>
          </ac:spMkLst>
        </pc:spChg>
      </pc:sldChg>
      <pc:sldChg chg="modSp mod">
        <pc:chgData name="Matt Blackburn" userId="916c7944-b06f-4bde-bd9b-517ec80e94cd" providerId="ADAL" clId="{88CDDCBD-33F0-47A4-A201-F788D28B5D99}" dt="2025-09-14T20:17:28.096" v="306" actId="6549"/>
        <pc:sldMkLst>
          <pc:docMk/>
          <pc:sldMk cId="0" sldId="268"/>
        </pc:sldMkLst>
        <pc:spChg chg="mod">
          <ac:chgData name="Matt Blackburn" userId="916c7944-b06f-4bde-bd9b-517ec80e94cd" providerId="ADAL" clId="{88CDDCBD-33F0-47A4-A201-F788D28B5D99}" dt="2025-09-14T20:17:28.096" v="306" actId="6549"/>
          <ac:spMkLst>
            <pc:docMk/>
            <pc:sldMk cId="0" sldId="268"/>
            <ac:spMk id="3" creationId="{E57984C0-4E23-4132-8A20-95AE75DCB5FE}"/>
          </ac:spMkLst>
        </pc:spChg>
      </pc:sldChg>
      <pc:sldChg chg="del">
        <pc:chgData name="Matt Blackburn" userId="916c7944-b06f-4bde-bd9b-517ec80e94cd" providerId="ADAL" clId="{88CDDCBD-33F0-47A4-A201-F788D28B5D99}" dt="2025-09-14T20:14:42.211" v="117" actId="47"/>
        <pc:sldMkLst>
          <pc:docMk/>
          <pc:sldMk cId="0" sldId="276"/>
        </pc:sldMkLst>
      </pc:sldChg>
      <pc:sldChg chg="del">
        <pc:chgData name="Matt Blackburn" userId="916c7944-b06f-4bde-bd9b-517ec80e94cd" providerId="ADAL" clId="{88CDDCBD-33F0-47A4-A201-F788D28B5D99}" dt="2025-09-14T20:14:43.201" v="119" actId="47"/>
        <pc:sldMkLst>
          <pc:docMk/>
          <pc:sldMk cId="0" sldId="277"/>
        </pc:sldMkLst>
      </pc:sldChg>
      <pc:sldChg chg="del">
        <pc:chgData name="Matt Blackburn" userId="916c7944-b06f-4bde-bd9b-517ec80e94cd" providerId="ADAL" clId="{88CDDCBD-33F0-47A4-A201-F788D28B5D99}" dt="2025-09-14T20:14:44.303" v="121" actId="47"/>
        <pc:sldMkLst>
          <pc:docMk/>
          <pc:sldMk cId="0" sldId="278"/>
        </pc:sldMkLst>
      </pc:sldChg>
      <pc:sldChg chg="del">
        <pc:chgData name="Matt Blackburn" userId="916c7944-b06f-4bde-bd9b-517ec80e94cd" providerId="ADAL" clId="{88CDDCBD-33F0-47A4-A201-F788D28B5D99}" dt="2025-09-14T20:14:43.642" v="120" actId="47"/>
        <pc:sldMkLst>
          <pc:docMk/>
          <pc:sldMk cId="0" sldId="285"/>
        </pc:sldMkLst>
      </pc:sldChg>
      <pc:sldChg chg="del">
        <pc:chgData name="Matt Blackburn" userId="916c7944-b06f-4bde-bd9b-517ec80e94cd" providerId="ADAL" clId="{88CDDCBD-33F0-47A4-A201-F788D28B5D99}" dt="2025-09-14T20:15:10.672" v="127" actId="47"/>
        <pc:sldMkLst>
          <pc:docMk/>
          <pc:sldMk cId="3502590354" sldId="286"/>
        </pc:sldMkLst>
      </pc:sldChg>
      <pc:sldChg chg="del">
        <pc:chgData name="Matt Blackburn" userId="916c7944-b06f-4bde-bd9b-517ec80e94cd" providerId="ADAL" clId="{88CDDCBD-33F0-47A4-A201-F788D28B5D99}" dt="2025-09-14T20:14:44.728" v="122" actId="47"/>
        <pc:sldMkLst>
          <pc:docMk/>
          <pc:sldMk cId="2085110510" sldId="289"/>
        </pc:sldMkLst>
      </pc:sldChg>
      <pc:sldChg chg="del">
        <pc:chgData name="Matt Blackburn" userId="916c7944-b06f-4bde-bd9b-517ec80e94cd" providerId="ADAL" clId="{88CDDCBD-33F0-47A4-A201-F788D28B5D99}" dt="2025-09-14T20:14:45.185" v="123" actId="47"/>
        <pc:sldMkLst>
          <pc:docMk/>
          <pc:sldMk cId="2949563752" sldId="290"/>
        </pc:sldMkLst>
      </pc:sldChg>
      <pc:sldChg chg="del">
        <pc:chgData name="Matt Blackburn" userId="916c7944-b06f-4bde-bd9b-517ec80e94cd" providerId="ADAL" clId="{88CDDCBD-33F0-47A4-A201-F788D28B5D99}" dt="2025-09-14T20:14:42.793" v="118" actId="47"/>
        <pc:sldMkLst>
          <pc:docMk/>
          <pc:sldMk cId="214363414" sldId="292"/>
        </pc:sldMkLst>
      </pc:sldChg>
      <pc:sldChg chg="addSp delSp modSp mod">
        <pc:chgData name="Matt Blackburn" userId="916c7944-b06f-4bde-bd9b-517ec80e94cd" providerId="ADAL" clId="{88CDDCBD-33F0-47A4-A201-F788D28B5D99}" dt="2025-09-14T20:13:03.441" v="10" actId="1076"/>
        <pc:sldMkLst>
          <pc:docMk/>
          <pc:sldMk cId="333107217" sldId="294"/>
        </pc:sldMkLst>
        <pc:picChg chg="add del mod">
          <ac:chgData name="Matt Blackburn" userId="916c7944-b06f-4bde-bd9b-517ec80e94cd" providerId="ADAL" clId="{88CDDCBD-33F0-47A4-A201-F788D28B5D99}" dt="2025-09-14T20:12:54.492" v="7" actId="478"/>
          <ac:picMkLst>
            <pc:docMk/>
            <pc:sldMk cId="333107217" sldId="294"/>
            <ac:picMk id="4" creationId="{95594ED2-C375-41DD-9DC9-B427582AD04C}"/>
          </ac:picMkLst>
        </pc:picChg>
        <pc:picChg chg="del">
          <ac:chgData name="Matt Blackburn" userId="916c7944-b06f-4bde-bd9b-517ec80e94cd" providerId="ADAL" clId="{88CDDCBD-33F0-47A4-A201-F788D28B5D99}" dt="2025-09-14T20:12:03.327" v="1" actId="478"/>
          <ac:picMkLst>
            <pc:docMk/>
            <pc:sldMk cId="333107217" sldId="294"/>
            <ac:picMk id="5" creationId="{D1F569BF-594A-455E-8050-0DB1625AF3A9}"/>
          </ac:picMkLst>
        </pc:picChg>
        <pc:picChg chg="add mod">
          <ac:chgData name="Matt Blackburn" userId="916c7944-b06f-4bde-bd9b-517ec80e94cd" providerId="ADAL" clId="{88CDDCBD-33F0-47A4-A201-F788D28B5D99}" dt="2025-09-14T20:13:03.441" v="10" actId="1076"/>
          <ac:picMkLst>
            <pc:docMk/>
            <pc:sldMk cId="333107217" sldId="294"/>
            <ac:picMk id="7" creationId="{58A520B7-9A85-4853-9522-0F4F60CE9D63}"/>
          </ac:picMkLst>
        </pc:picChg>
      </pc:sldChg>
      <pc:sldChg chg="modSp mod">
        <pc:chgData name="Matt Blackburn" userId="916c7944-b06f-4bde-bd9b-517ec80e94cd" providerId="ADAL" clId="{88CDDCBD-33F0-47A4-A201-F788D28B5D99}" dt="2025-09-14T20:18:09.328" v="307" actId="20577"/>
        <pc:sldMkLst>
          <pc:docMk/>
          <pc:sldMk cId="4174774296" sldId="295"/>
        </pc:sldMkLst>
        <pc:spChg chg="mod">
          <ac:chgData name="Matt Blackburn" userId="916c7944-b06f-4bde-bd9b-517ec80e94cd" providerId="ADAL" clId="{88CDDCBD-33F0-47A4-A201-F788D28B5D99}" dt="2025-09-14T20:18:09.328" v="307" actId="20577"/>
          <ac:spMkLst>
            <pc:docMk/>
            <pc:sldMk cId="4174774296" sldId="295"/>
            <ac:spMk id="2" creationId="{6D75D01D-5392-4FD5-BBA6-84B4F120318D}"/>
          </ac:spMkLst>
        </pc:spChg>
      </pc:sldChg>
      <pc:sldChg chg="modSp mod">
        <pc:chgData name="Matt Blackburn" userId="916c7944-b06f-4bde-bd9b-517ec80e94cd" providerId="ADAL" clId="{88CDDCBD-33F0-47A4-A201-F788D28B5D99}" dt="2025-09-14T20:17:15.389" v="287" actId="20577"/>
        <pc:sldMkLst>
          <pc:docMk/>
          <pc:sldMk cId="3140757923" sldId="296"/>
        </pc:sldMkLst>
        <pc:spChg chg="mod">
          <ac:chgData name="Matt Blackburn" userId="916c7944-b06f-4bde-bd9b-517ec80e94cd" providerId="ADAL" clId="{88CDDCBD-33F0-47A4-A201-F788D28B5D99}" dt="2025-09-14T20:16:21.773" v="285" actId="20577"/>
          <ac:spMkLst>
            <pc:docMk/>
            <pc:sldMk cId="3140757923" sldId="296"/>
            <ac:spMk id="2" creationId="{CAE74B6E-505C-4346-9954-9DD75B715DD2}"/>
          </ac:spMkLst>
        </pc:spChg>
        <pc:spChg chg="mod">
          <ac:chgData name="Matt Blackburn" userId="916c7944-b06f-4bde-bd9b-517ec80e94cd" providerId="ADAL" clId="{88CDDCBD-33F0-47A4-A201-F788D28B5D99}" dt="2025-09-14T20:17:15.389" v="287" actId="20577"/>
          <ac:spMkLst>
            <pc:docMk/>
            <pc:sldMk cId="3140757923" sldId="296"/>
            <ac:spMk id="3" creationId="{A700144D-4E21-4858-8D1A-61737CC8F8B3}"/>
          </ac:spMkLst>
        </pc:spChg>
      </pc:sldChg>
      <pc:sldChg chg="ord">
        <pc:chgData name="Matt Blackburn" userId="916c7944-b06f-4bde-bd9b-517ec80e94cd" providerId="ADAL" clId="{88CDDCBD-33F0-47A4-A201-F788D28B5D99}" dt="2025-09-14T20:14:58.055" v="126"/>
        <pc:sldMkLst>
          <pc:docMk/>
          <pc:sldMk cId="1035898583" sldId="297"/>
        </pc:sldMkLst>
      </pc:sldChg>
      <pc:sldChg chg="add">
        <pc:chgData name="Matt Blackburn" userId="916c7944-b06f-4bde-bd9b-517ec80e94cd" providerId="ADAL" clId="{88CDDCBD-33F0-47A4-A201-F788D28B5D99}" dt="2025-09-14T20:09:46.909" v="0"/>
        <pc:sldMkLst>
          <pc:docMk/>
          <pc:sldMk cId="2030937459" sldId="298"/>
        </pc:sldMkLst>
      </pc:sldChg>
      <pc:sldChg chg="del">
        <pc:chgData name="Matt Blackburn" userId="916c7944-b06f-4bde-bd9b-517ec80e94cd" providerId="ADAL" clId="{88CDDCBD-33F0-47A4-A201-F788D28B5D99}" dt="2025-09-14T20:14:50.209" v="124" actId="47"/>
        <pc:sldMkLst>
          <pc:docMk/>
          <pc:sldMk cId="2900233339" sldId="301"/>
        </pc:sldMkLst>
      </pc:sldChg>
      <pc:sldChg chg="modSp add mod">
        <pc:chgData name="Matt Blackburn" userId="916c7944-b06f-4bde-bd9b-517ec80e94cd" providerId="ADAL" clId="{88CDDCBD-33F0-47A4-A201-F788D28B5D99}" dt="2025-09-14T20:14:28.904" v="115" actId="27636"/>
        <pc:sldMkLst>
          <pc:docMk/>
          <pc:sldMk cId="0" sldId="303"/>
        </pc:sldMkLst>
        <pc:spChg chg="mod">
          <ac:chgData name="Matt Blackburn" userId="916c7944-b06f-4bde-bd9b-517ec80e94cd" providerId="ADAL" clId="{88CDDCBD-33F0-47A4-A201-F788D28B5D99}" dt="2025-09-14T20:14:28.904" v="115" actId="27636"/>
          <ac:spMkLst>
            <pc:docMk/>
            <pc:sldMk cId="0" sldId="303"/>
            <ac:spMk id="22529" creationId="{00000000-0000-0000-0000-000000000000}"/>
          </ac:spMkLst>
        </pc:spChg>
      </pc:sldChg>
      <pc:sldChg chg="add">
        <pc:chgData name="Matt Blackburn" userId="916c7944-b06f-4bde-bd9b-517ec80e94cd" providerId="ADAL" clId="{88CDDCBD-33F0-47A4-A201-F788D28B5D99}" dt="2025-09-14T20:09:46.909" v="0"/>
        <pc:sldMkLst>
          <pc:docMk/>
          <pc:sldMk cId="0" sldId="304"/>
        </pc:sldMkLst>
      </pc:sldChg>
      <pc:sldChg chg="add">
        <pc:chgData name="Matt Blackburn" userId="916c7944-b06f-4bde-bd9b-517ec80e94cd" providerId="ADAL" clId="{88CDDCBD-33F0-47A4-A201-F788D28B5D99}" dt="2025-09-14T20:09:46.909" v="0"/>
        <pc:sldMkLst>
          <pc:docMk/>
          <pc:sldMk cId="166790878" sldId="305"/>
        </pc:sldMkLst>
      </pc:sldChg>
      <pc:sldChg chg="add">
        <pc:chgData name="Matt Blackburn" userId="916c7944-b06f-4bde-bd9b-517ec80e94cd" providerId="ADAL" clId="{88CDDCBD-33F0-47A4-A201-F788D28B5D99}" dt="2025-09-14T20:09:46.909" v="0"/>
        <pc:sldMkLst>
          <pc:docMk/>
          <pc:sldMk cId="0" sldId="306"/>
        </pc:sldMkLst>
      </pc:sldChg>
      <pc:sldChg chg="add">
        <pc:chgData name="Matt Blackburn" userId="916c7944-b06f-4bde-bd9b-517ec80e94cd" providerId="ADAL" clId="{88CDDCBD-33F0-47A4-A201-F788D28B5D99}" dt="2025-09-14T20:09:46.909" v="0"/>
        <pc:sldMkLst>
          <pc:docMk/>
          <pc:sldMk cId="0" sldId="307"/>
        </pc:sldMkLst>
      </pc:sldChg>
      <pc:sldChg chg="add">
        <pc:chgData name="Matt Blackburn" userId="916c7944-b06f-4bde-bd9b-517ec80e94cd" providerId="ADAL" clId="{88CDDCBD-33F0-47A4-A201-F788D28B5D99}" dt="2025-09-14T20:09:46.909" v="0"/>
        <pc:sldMkLst>
          <pc:docMk/>
          <pc:sldMk cId="0" sldId="308"/>
        </pc:sldMkLst>
      </pc:sldChg>
      <pc:sldChg chg="add">
        <pc:chgData name="Matt Blackburn" userId="916c7944-b06f-4bde-bd9b-517ec80e94cd" providerId="ADAL" clId="{88CDDCBD-33F0-47A4-A201-F788D28B5D99}" dt="2025-09-14T20:09:46.909" v="0"/>
        <pc:sldMkLst>
          <pc:docMk/>
          <pc:sldMk cId="3922586516" sldId="309"/>
        </pc:sldMkLst>
      </pc:sldChg>
      <pc:sldChg chg="add">
        <pc:chgData name="Matt Blackburn" userId="916c7944-b06f-4bde-bd9b-517ec80e94cd" providerId="ADAL" clId="{88CDDCBD-33F0-47A4-A201-F788D28B5D99}" dt="2025-09-14T20:09:46.909" v="0"/>
        <pc:sldMkLst>
          <pc:docMk/>
          <pc:sldMk cId="4225847967" sldId="310"/>
        </pc:sldMkLst>
      </pc:sldChg>
      <pc:sldChg chg="add">
        <pc:chgData name="Matt Blackburn" userId="916c7944-b06f-4bde-bd9b-517ec80e94cd" providerId="ADAL" clId="{88CDDCBD-33F0-47A4-A201-F788D28B5D99}" dt="2025-09-14T20:09:46.909" v="0"/>
        <pc:sldMkLst>
          <pc:docMk/>
          <pc:sldMk cId="2925371166" sldId="311"/>
        </pc:sldMkLst>
      </pc:sldChg>
      <pc:sldChg chg="modSp add mod">
        <pc:chgData name="Matt Blackburn" userId="916c7944-b06f-4bde-bd9b-517ec80e94cd" providerId="ADAL" clId="{88CDDCBD-33F0-47A4-A201-F788D28B5D99}" dt="2025-09-14T20:23:14.990" v="444" actId="20577"/>
        <pc:sldMkLst>
          <pc:docMk/>
          <pc:sldMk cId="2786525039" sldId="312"/>
        </pc:sldMkLst>
        <pc:spChg chg="mod">
          <ac:chgData name="Matt Blackburn" userId="916c7944-b06f-4bde-bd9b-517ec80e94cd" providerId="ADAL" clId="{88CDDCBD-33F0-47A4-A201-F788D28B5D99}" dt="2025-09-14T20:23:14.990" v="444" actId="20577"/>
          <ac:spMkLst>
            <pc:docMk/>
            <pc:sldMk cId="2786525039" sldId="312"/>
            <ac:spMk id="2" creationId="{6D75D01D-5392-4FD5-BBA6-84B4F12031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F4498-3E48-45FC-8365-F04B29D027F3}" type="datetimeFigureOut">
              <a:rPr lang="en-GB" smtClean="0"/>
              <a:t>14/09/2025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FD776-F963-413F-A9FA-28D5A60D4587}" type="slidenum">
              <a:rPr lang="en-GB" smtClean="0"/>
              <a:t>‹#›</a:t>
            </a:fld>
            <a:endParaRPr lang="en-GB"/>
          </a:p>
        </p:txBody>
      </p:sp>
    </p:spTree>
    <p:extLst>
      <p:ext uri="{BB962C8B-B14F-4D97-AF65-F5344CB8AC3E}">
        <p14:creationId xmlns:p14="http://schemas.microsoft.com/office/powerpoint/2010/main" val="394996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0FD776-F963-413F-A9FA-28D5A60D4587}" type="slidenum">
              <a:rPr lang="en-GB" smtClean="0"/>
              <a:t>9</a:t>
            </a:fld>
            <a:endParaRPr lang="en-GB"/>
          </a:p>
        </p:txBody>
      </p:sp>
    </p:spTree>
    <p:extLst>
      <p:ext uri="{BB962C8B-B14F-4D97-AF65-F5344CB8AC3E}">
        <p14:creationId xmlns:p14="http://schemas.microsoft.com/office/powerpoint/2010/main" val="132011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GB"/>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8879BB2E-AF31-418B-9D62-9553C829ED78}"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D3E16ED-4A4B-463D-8F79-E683D92211BD}" type="slidenum">
              <a:rPr lang="en-GB" smtClean="0"/>
              <a:pPr>
                <a:defRPr/>
              </a:pPr>
              <a:t>‹#›</a:t>
            </a:fld>
            <a:endParaRPr lang="en-GB" dirty="0"/>
          </a:p>
        </p:txBody>
      </p:sp>
    </p:spTree>
    <p:extLst>
      <p:ext uri="{BB962C8B-B14F-4D97-AF65-F5344CB8AC3E}">
        <p14:creationId xmlns:p14="http://schemas.microsoft.com/office/powerpoint/2010/main" val="245509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GB"/>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Date Placeholder 2"/>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21114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41501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155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5248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5968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36262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314323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38792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GB"/>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25188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B6C40AFF-7FC5-4EC5-B186-C5ACFA7418F2}" type="datetimeFigureOut">
              <a:rPr lang="en-GB" smtClean="0"/>
              <a:pPr>
                <a:defRPr/>
              </a:pPr>
              <a:t>14/09/2025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B42B4D1-6252-47BA-AE1B-68836A9ADAF8}" type="slidenum">
              <a:rPr lang="en-GB" smtClean="0"/>
              <a:pPr>
                <a:defRPr/>
              </a:pPr>
              <a:t>‹#›</a:t>
            </a:fld>
            <a:endParaRPr lang="en-GB" dirty="0"/>
          </a:p>
        </p:txBody>
      </p:sp>
    </p:spTree>
    <p:extLst>
      <p:ext uri="{BB962C8B-B14F-4D97-AF65-F5344CB8AC3E}">
        <p14:creationId xmlns:p14="http://schemas.microsoft.com/office/powerpoint/2010/main" val="15347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31160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218255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E098F19F-5734-4EFC-8165-FBD3ACD146C2}" type="datetimeFigureOut">
              <a:rPr lang="en-GB" smtClean="0"/>
              <a:pPr>
                <a:defRPr/>
              </a:pPr>
              <a:t>14/09/2025</a:t>
            </a:fld>
            <a:endParaRPr lang="en-GB" dirty="0"/>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31E8955-D755-47C7-BE3B-E036C757E4F2}" type="slidenum">
              <a:rPr lang="en-GB" smtClean="0"/>
              <a:pPr>
                <a:defRPr/>
              </a:pPr>
              <a:t>‹#›</a:t>
            </a:fld>
            <a:endParaRPr lang="en-GB" dirty="0"/>
          </a:p>
        </p:txBody>
      </p:sp>
    </p:spTree>
    <p:extLst>
      <p:ext uri="{BB962C8B-B14F-4D97-AF65-F5344CB8AC3E}">
        <p14:creationId xmlns:p14="http://schemas.microsoft.com/office/powerpoint/2010/main" val="65321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3428DB-2A9E-424B-A9B7-ED575F3AFF5E}" type="datetimeFigureOut">
              <a:rPr lang="en-GB" smtClean="0"/>
              <a:pPr>
                <a:defRPr/>
              </a:pPr>
              <a:t>14/09/2025</a:t>
            </a:fld>
            <a:endParaRPr lang="en-GB" dirty="0"/>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C7716C80-A5B4-445A-A244-7ED79F5A5013}" type="slidenum">
              <a:rPr lang="en-GB" smtClean="0"/>
              <a:pPr>
                <a:defRPr/>
              </a:pPr>
              <a:t>‹#›</a:t>
            </a:fld>
            <a:endParaRPr lang="en-GB" dirty="0"/>
          </a:p>
        </p:txBody>
      </p:sp>
    </p:spTree>
    <p:extLst>
      <p:ext uri="{BB962C8B-B14F-4D97-AF65-F5344CB8AC3E}">
        <p14:creationId xmlns:p14="http://schemas.microsoft.com/office/powerpoint/2010/main" val="192518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7641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GB"/>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F1D0F35F-6211-4736-BC1E-C2207FE50ABE}" type="datetimeFigureOut">
              <a:rPr lang="en-GB" smtClean="0"/>
              <a:pPr>
                <a:defRPr/>
              </a:pPr>
              <a:t>14/09/2025</a:t>
            </a:fld>
            <a:endParaRPr lang="en-GB" dirty="0"/>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13488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F1D0F35F-6211-4736-BC1E-C2207FE50ABE}" type="datetimeFigureOut">
              <a:rPr lang="en-GB" smtClean="0"/>
              <a:pPr>
                <a:defRPr/>
              </a:pPr>
              <a:t>14/09/2025</a:t>
            </a:fld>
            <a:endParaRPr lang="en-GB"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54D664E3-DB9F-43A8-A515-F070FCB5EE7C}" type="slidenum">
              <a:rPr lang="en-GB" smtClean="0"/>
              <a:pPr>
                <a:defRPr/>
              </a:pPr>
              <a:t>‹#›</a:t>
            </a:fld>
            <a:endParaRPr lang="en-GB" dirty="0"/>
          </a:p>
        </p:txBody>
      </p:sp>
    </p:spTree>
    <p:extLst>
      <p:ext uri="{BB962C8B-B14F-4D97-AF65-F5344CB8AC3E}">
        <p14:creationId xmlns:p14="http://schemas.microsoft.com/office/powerpoint/2010/main" val="1617716891"/>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oultonstchadsce.lancs.sch.uk/wp-content/uploads/2025/09/Year-5-Video.mp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2F5482FD-1A67-505E-F07C-4CF0AC124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000" y="1052736"/>
            <a:ext cx="4772000" cy="3761315"/>
          </a:xfrm>
          <a:prstGeom prst="rect">
            <a:avLst/>
          </a:prstGeom>
        </p:spPr>
      </p:pic>
      <p:sp>
        <p:nvSpPr>
          <p:cNvPr id="6" name="TextBox 5">
            <a:extLst>
              <a:ext uri="{FF2B5EF4-FFF2-40B4-BE49-F238E27FC236}">
                <a16:creationId xmlns:a16="http://schemas.microsoft.com/office/drawing/2014/main" id="{3314DA2E-F792-9F86-4246-2F47F77DC83B}"/>
              </a:ext>
            </a:extLst>
          </p:cNvPr>
          <p:cNvSpPr txBox="1"/>
          <p:nvPr/>
        </p:nvSpPr>
        <p:spPr>
          <a:xfrm>
            <a:off x="539552" y="2828836"/>
            <a:ext cx="8352928" cy="6217087"/>
          </a:xfrm>
          <a:prstGeom prst="rect">
            <a:avLst/>
          </a:prstGeom>
          <a:noFill/>
        </p:spPr>
        <p:txBody>
          <a:bodyPr wrap="square">
            <a:spAutoFit/>
          </a:bodyPr>
          <a:lstStyle/>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r>
              <a:rPr lang="en-GB" sz="2400" b="1" dirty="0">
                <a:solidFill>
                  <a:srgbClr val="002060"/>
                </a:solidFill>
                <a:cs typeface="Times New Roman" panose="02020603050405020304" pitchFamily="18" charset="0"/>
              </a:rPr>
              <a:t>LOVE LEARNING. LOVE GOD. LOVE ONE ANOTHER.</a:t>
            </a:r>
          </a:p>
          <a:p>
            <a:endParaRPr lang="en-GB" sz="2400" b="1" dirty="0">
              <a:solidFill>
                <a:srgbClr val="002060"/>
              </a:solidFill>
              <a:cs typeface="Times New Roman" panose="02020603050405020304" pitchFamily="18" charset="0"/>
            </a:endParaRPr>
          </a:p>
          <a:p>
            <a:r>
              <a:rPr lang="en-GB" sz="2000" b="1" dirty="0">
                <a:solidFill>
                  <a:srgbClr val="002060"/>
                </a:solidFill>
                <a:cs typeface="Times New Roman" panose="02020603050405020304" pitchFamily="18" charset="0"/>
              </a:rPr>
              <a:t>“Let all that you do be done in love” (1Corinthians 16:14)</a:t>
            </a:r>
          </a:p>
          <a:p>
            <a:endParaRPr lang="en-GB" sz="2400"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endParaRPr lang="en-GB" b="1" dirty="0">
              <a:solidFill>
                <a:srgbClr val="002060"/>
              </a:solidFill>
              <a:cs typeface="Times New Roman" panose="02020603050405020304" pitchFamily="18" charset="0"/>
            </a:endParaRPr>
          </a:p>
          <a:p>
            <a:endParaRPr lang="en-GB" sz="1800" b="1" dirty="0">
              <a:solidFill>
                <a:srgbClr val="002060"/>
              </a:solidFill>
              <a:cs typeface="Times New Roman" panose="02020603050405020304" pitchFamily="18" charset="0"/>
            </a:endParaRPr>
          </a:p>
          <a:p>
            <a:br>
              <a:rPr lang="en-GB" sz="1800" b="1" dirty="0">
                <a:solidFill>
                  <a:srgbClr val="002060"/>
                </a:solidFill>
                <a:cs typeface="Times New Roman" panose="02020603050405020304" pitchFamily="18" charset="0"/>
              </a:rPr>
            </a:br>
            <a:br>
              <a:rPr lang="en-GB" dirty="0">
                <a:solidFill>
                  <a:srgbClr val="002060"/>
                </a:solidFill>
              </a:rPr>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5449" y="260648"/>
            <a:ext cx="6554867" cy="1524000"/>
          </a:xfrm>
        </p:spPr>
        <p:txBody>
          <a:bodyPr/>
          <a:lstStyle/>
          <a:p>
            <a:pPr eaLnBrk="1" hangingPunct="1"/>
            <a:r>
              <a:rPr lang="en-GB" dirty="0">
                <a:cs typeface="Times New Roman" pitchFamily="18" charset="0"/>
              </a:rPr>
              <a:t>Behaviour Continued</a:t>
            </a:r>
          </a:p>
        </p:txBody>
      </p:sp>
      <p:sp>
        <p:nvSpPr>
          <p:cNvPr id="21505" name="Content Placeholder 2"/>
          <p:cNvSpPr>
            <a:spLocks noGrp="1"/>
          </p:cNvSpPr>
          <p:nvPr>
            <p:ph idx="1"/>
          </p:nvPr>
        </p:nvSpPr>
        <p:spPr>
          <a:xfrm>
            <a:off x="867569" y="2110947"/>
            <a:ext cx="7408862" cy="3451225"/>
          </a:xfrm>
        </p:spPr>
        <p:txBody>
          <a:bodyPr>
            <a:normAutofit fontScale="85000" lnSpcReduction="20000"/>
          </a:bodyPr>
          <a:lstStyle/>
          <a:p>
            <a:pPr eaLnBrk="1" hangingPunct="1">
              <a:buFont typeface="Wingdings" pitchFamily="2" charset="2"/>
              <a:buChar char="§"/>
            </a:pPr>
            <a:r>
              <a:rPr lang="en-GB" dirty="0">
                <a:latin typeface="+mj-lt"/>
                <a:cs typeface="Times New Roman" pitchFamily="18" charset="0"/>
              </a:rPr>
              <a:t>We now have regulation stations throughout school in case children need a few moments to try and regulate themselves.</a:t>
            </a:r>
          </a:p>
          <a:p>
            <a:pPr eaLnBrk="1" hangingPunct="1">
              <a:buFont typeface="Wingdings" pitchFamily="2" charset="2"/>
              <a:buChar char="§"/>
            </a:pPr>
            <a:r>
              <a:rPr lang="en-GB" dirty="0">
                <a:latin typeface="+mj-lt"/>
                <a:cs typeface="Times New Roman" pitchFamily="18" charset="0"/>
              </a:rPr>
              <a:t>If your child demonstrates poor behaviour in class, they will be given a warning. If their behaviour does not improve and they have moved through the different levels of the behaviour policy, then they will speak to their class teacher during ‘Quiet Time’ and parents will be contacted if this is repeated.</a:t>
            </a:r>
          </a:p>
          <a:p>
            <a:pPr eaLnBrk="1" hangingPunct="1">
              <a:buFont typeface="Wingdings" pitchFamily="2" charset="2"/>
              <a:buChar char="§"/>
            </a:pPr>
            <a:r>
              <a:rPr lang="en-GB" dirty="0">
                <a:latin typeface="+mj-lt"/>
                <a:cs typeface="Times New Roman" pitchFamily="18" charset="0"/>
              </a:rPr>
              <a:t>We ask that parents support the policy in school, which will be  available on our website. </a:t>
            </a:r>
          </a:p>
          <a:p>
            <a:pPr eaLnBrk="1" hangingPunct="1">
              <a:buFont typeface="Wingdings" pitchFamily="2" charset="2"/>
              <a:buChar char="§"/>
            </a:pPr>
            <a:r>
              <a:rPr lang="en-GB" dirty="0">
                <a:latin typeface="+mj-lt"/>
                <a:cs typeface="Times New Roman" pitchFamily="18" charset="0"/>
              </a:rPr>
              <a:t>It is not helpful for parents to try and reverse a decision made in school. </a:t>
            </a:r>
          </a:p>
          <a:p>
            <a:pPr eaLnBrk="1" hangingPunct="1">
              <a:buFont typeface="Wingdings" pitchFamily="2" charset="2"/>
              <a:buChar char="§"/>
            </a:pPr>
            <a:r>
              <a:rPr lang="en-GB" dirty="0">
                <a:latin typeface="+mj-lt"/>
                <a:cs typeface="Times New Roman" pitchFamily="18" charset="0"/>
              </a:rPr>
              <a:t>Please contact the class teacher if you have any concerns about your child’s behaviour.</a:t>
            </a:r>
          </a:p>
          <a:p>
            <a:pPr eaLnBrk="1" hangingPunct="1">
              <a:buFont typeface="Wingdings" pitchFamily="2" charset="2"/>
              <a:buChar char="§"/>
            </a:pPr>
            <a:endParaRPr lang="en-GB" dirty="0">
              <a:latin typeface="+mj-lt"/>
              <a:cs typeface="Times New Roman" pitchFamily="18" charset="0"/>
            </a:endParaRPr>
          </a:p>
          <a:p>
            <a:pPr marL="0" indent="0" eaLnBrk="1" hangingPunct="1">
              <a:buNone/>
            </a:pPr>
            <a:endParaRPr lang="en-GB" dirty="0"/>
          </a:p>
        </p:txBody>
      </p:sp>
      <p:pic>
        <p:nvPicPr>
          <p:cNvPr id="6" name="Picture 5" descr="Icon&#10;&#10;Description automatically generated">
            <a:extLst>
              <a:ext uri="{FF2B5EF4-FFF2-40B4-BE49-F238E27FC236}">
                <a16:creationId xmlns:a16="http://schemas.microsoft.com/office/drawing/2014/main" id="{8399EA4C-72F2-8724-630C-868DD8C20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1760" y="260648"/>
            <a:ext cx="4464496" cy="6192449"/>
          </a:xfrm>
          <a:prstGeom prst="rect">
            <a:avLst/>
          </a:prstGeom>
        </p:spPr>
      </p:pic>
    </p:spTree>
    <p:extLst>
      <p:ext uri="{BB962C8B-B14F-4D97-AF65-F5344CB8AC3E}">
        <p14:creationId xmlns:p14="http://schemas.microsoft.com/office/powerpoint/2010/main" val="411340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91680" y="332656"/>
            <a:ext cx="6554867" cy="1524000"/>
          </a:xfrm>
        </p:spPr>
        <p:txBody>
          <a:bodyPr/>
          <a:lstStyle/>
          <a:p>
            <a:pPr eaLnBrk="1" hangingPunct="1"/>
            <a:r>
              <a:rPr lang="en-GB" dirty="0">
                <a:cs typeface="Times New Roman" pitchFamily="18" charset="0"/>
              </a:rPr>
              <a:t>Home Learning</a:t>
            </a:r>
          </a:p>
        </p:txBody>
      </p:sp>
      <p:sp>
        <p:nvSpPr>
          <p:cNvPr id="23553" name="Content Placeholder 2"/>
          <p:cNvSpPr>
            <a:spLocks noGrp="1"/>
          </p:cNvSpPr>
          <p:nvPr>
            <p:ph idx="1"/>
          </p:nvPr>
        </p:nvSpPr>
        <p:spPr>
          <a:xfrm>
            <a:off x="539552" y="1268760"/>
            <a:ext cx="7593123" cy="4426470"/>
          </a:xfrm>
        </p:spPr>
        <p:txBody>
          <a:bodyPr>
            <a:normAutofit/>
          </a:bodyPr>
          <a:lstStyle/>
          <a:p>
            <a:pPr lvl="1" eaLnBrk="1" hangingPunct="1">
              <a:buFont typeface="Wingdings" panose="05000000000000000000" pitchFamily="2" charset="2"/>
              <a:buChar char="§"/>
            </a:pPr>
            <a:r>
              <a:rPr lang="en-GB" sz="2000" dirty="0">
                <a:latin typeface="+mj-lt"/>
                <a:cs typeface="Times New Roman" pitchFamily="18" charset="0"/>
              </a:rPr>
              <a:t>Your child‘s Creative Home Learning Menu is available on the school website and on </a:t>
            </a:r>
            <a:r>
              <a:rPr lang="en-GB" sz="2000" dirty="0" err="1">
                <a:latin typeface="+mj-lt"/>
                <a:cs typeface="Times New Roman" pitchFamily="18" charset="0"/>
              </a:rPr>
              <a:t>SeeSaw</a:t>
            </a:r>
            <a:r>
              <a:rPr lang="en-GB" sz="2000" dirty="0">
                <a:latin typeface="+mj-lt"/>
                <a:cs typeface="Times New Roman" pitchFamily="18" charset="0"/>
              </a:rPr>
              <a:t>. </a:t>
            </a:r>
          </a:p>
          <a:p>
            <a:pPr lvl="1" eaLnBrk="1" hangingPunct="1">
              <a:buFont typeface="Wingdings" panose="05000000000000000000" pitchFamily="2" charset="2"/>
              <a:buChar char="§"/>
            </a:pPr>
            <a:r>
              <a:rPr lang="en-GB" sz="2000" dirty="0">
                <a:latin typeface="+mj-lt"/>
                <a:cs typeface="Times New Roman" pitchFamily="18" charset="0"/>
              </a:rPr>
              <a:t>The termly Newsletter explaining what the children will be learning about in each subject is also on the Year 5 page on the website and on </a:t>
            </a:r>
            <a:r>
              <a:rPr lang="en-GB" sz="2000" dirty="0" err="1">
                <a:latin typeface="+mj-lt"/>
                <a:cs typeface="Times New Roman" pitchFamily="18" charset="0"/>
              </a:rPr>
              <a:t>SeeSaw</a:t>
            </a:r>
            <a:r>
              <a:rPr lang="en-GB" sz="2000" dirty="0">
                <a:latin typeface="+mj-lt"/>
                <a:cs typeface="Times New Roman" pitchFamily="18" charset="0"/>
              </a:rPr>
              <a:t>.</a:t>
            </a:r>
          </a:p>
          <a:p>
            <a:pPr lvl="1" eaLnBrk="1" hangingPunct="1">
              <a:buFont typeface="Wingdings" panose="05000000000000000000" pitchFamily="2" charset="2"/>
              <a:buChar char="§"/>
            </a:pPr>
            <a:r>
              <a:rPr lang="en-GB" sz="2000" dirty="0">
                <a:latin typeface="+mj-lt"/>
                <a:cs typeface="Times New Roman" pitchFamily="18" charset="0"/>
              </a:rPr>
              <a:t>In Year 5,  spellings and homework (one piece of English and one piece of Maths) are given on a Wednesday to be tested the following Wednesday.</a:t>
            </a:r>
          </a:p>
        </p:txBody>
      </p:sp>
      <p:pic>
        <p:nvPicPr>
          <p:cNvPr id="6" name="Picture 5" descr="Icon&#10;&#10;Description automatically generated">
            <a:extLst>
              <a:ext uri="{FF2B5EF4-FFF2-40B4-BE49-F238E27FC236}">
                <a16:creationId xmlns:a16="http://schemas.microsoft.com/office/drawing/2014/main" id="{E83EA72C-B08A-860B-63A0-EBED65D93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dirty="0">
                <a:cs typeface="Times New Roman" pitchFamily="18" charset="0"/>
              </a:rPr>
              <a:t>Home Learning</a:t>
            </a:r>
          </a:p>
        </p:txBody>
      </p:sp>
      <p:sp>
        <p:nvSpPr>
          <p:cNvPr id="3" name="Content Placeholder 2">
            <a:extLst>
              <a:ext uri="{FF2B5EF4-FFF2-40B4-BE49-F238E27FC236}">
                <a16:creationId xmlns:a16="http://schemas.microsoft.com/office/drawing/2014/main" id="{52C108D1-2813-4A37-B0DB-FAFEE6281B44}"/>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58A520B7-9A85-4853-9522-0F4F60CE9D63}"/>
              </a:ext>
            </a:extLst>
          </p:cNvPr>
          <p:cNvPicPr>
            <a:picLocks noChangeAspect="1"/>
          </p:cNvPicPr>
          <p:nvPr/>
        </p:nvPicPr>
        <p:blipFill>
          <a:blip r:embed="rId2"/>
          <a:stretch>
            <a:fillRect/>
          </a:stretch>
        </p:blipFill>
        <p:spPr>
          <a:xfrm>
            <a:off x="257541" y="260648"/>
            <a:ext cx="8628917" cy="5973178"/>
          </a:xfrm>
          <a:prstGeom prst="rect">
            <a:avLst/>
          </a:prstGeom>
        </p:spPr>
      </p:pic>
    </p:spTree>
    <p:extLst>
      <p:ext uri="{BB962C8B-B14F-4D97-AF65-F5344CB8AC3E}">
        <p14:creationId xmlns:p14="http://schemas.microsoft.com/office/powerpoint/2010/main" val="33310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29474" y="0"/>
            <a:ext cx="6554867" cy="1524000"/>
          </a:xfrm>
        </p:spPr>
        <p:txBody>
          <a:bodyPr/>
          <a:lstStyle/>
          <a:p>
            <a:pPr eaLnBrk="1" hangingPunct="1"/>
            <a:r>
              <a:rPr lang="en-GB" dirty="0">
                <a:cs typeface="Times New Roman" pitchFamily="18" charset="0"/>
              </a:rPr>
              <a:t>Reading</a:t>
            </a:r>
          </a:p>
        </p:txBody>
      </p:sp>
      <p:sp>
        <p:nvSpPr>
          <p:cNvPr id="22529" name="Content Placeholder 2"/>
          <p:cNvSpPr>
            <a:spLocks noGrp="1"/>
          </p:cNvSpPr>
          <p:nvPr>
            <p:ph idx="1"/>
          </p:nvPr>
        </p:nvSpPr>
        <p:spPr>
          <a:xfrm>
            <a:off x="723813" y="1268760"/>
            <a:ext cx="7664611" cy="3767670"/>
          </a:xfrm>
        </p:spPr>
        <p:txBody>
          <a:bodyPr>
            <a:normAutofit fontScale="92500" lnSpcReduction="20000"/>
          </a:bodyPr>
          <a:lstStyle/>
          <a:p>
            <a:pPr lvl="1" eaLnBrk="1" hangingPunct="1">
              <a:buFont typeface="Wingdings" pitchFamily="2" charset="2"/>
              <a:buChar char="§"/>
            </a:pPr>
            <a:r>
              <a:rPr lang="en-GB" dirty="0">
                <a:latin typeface="+mj-lt"/>
                <a:cs typeface="Times New Roman" pitchFamily="18" charset="0"/>
              </a:rPr>
              <a:t>We expect that your child reads each night. Please sign their planner as soon as you have listened to them read so that we know whether they are having any difficulties and please send it into school each day. </a:t>
            </a:r>
          </a:p>
          <a:p>
            <a:pPr lvl="1" eaLnBrk="1" hangingPunct="1">
              <a:buFont typeface="Wingdings" pitchFamily="2" charset="2"/>
              <a:buChar char="§"/>
            </a:pPr>
            <a:r>
              <a:rPr lang="en-GB" dirty="0">
                <a:latin typeface="+mj-lt"/>
                <a:cs typeface="Times New Roman" pitchFamily="18" charset="0"/>
              </a:rPr>
              <a:t>Children who haven’t had their planner signed at least three times per week will be given reading time in the Hub on a Friday breaktime.</a:t>
            </a:r>
          </a:p>
          <a:p>
            <a:pPr lvl="1" eaLnBrk="1" hangingPunct="1">
              <a:buFont typeface="Wingdings" pitchFamily="2" charset="2"/>
              <a:buChar char="§"/>
            </a:pPr>
            <a:r>
              <a:rPr lang="en-GB" dirty="0">
                <a:latin typeface="+mj-lt"/>
                <a:cs typeface="Times New Roman" pitchFamily="18" charset="0"/>
              </a:rPr>
              <a:t>Comprehension skills are very important. Please discuss your child’s reading book with them and ask quiz questions about the text they have read. </a:t>
            </a:r>
          </a:p>
          <a:p>
            <a:pPr lvl="1" eaLnBrk="1" hangingPunct="1">
              <a:buFont typeface="Wingdings" pitchFamily="2" charset="2"/>
              <a:buChar char="§"/>
            </a:pPr>
            <a:r>
              <a:rPr lang="en-GB" dirty="0">
                <a:latin typeface="+mj-lt"/>
                <a:cs typeface="Times New Roman" pitchFamily="18" charset="0"/>
              </a:rPr>
              <a:t>We now have a class text that we shall be reading for fun each half term.</a:t>
            </a:r>
          </a:p>
          <a:p>
            <a:pPr lvl="1" eaLnBrk="1" hangingPunct="1">
              <a:buFont typeface="Wingdings" pitchFamily="2" charset="2"/>
              <a:buChar char="§"/>
            </a:pPr>
            <a:r>
              <a:rPr lang="en-GB" dirty="0">
                <a:latin typeface="+mj-lt"/>
                <a:cs typeface="Times New Roman" pitchFamily="18" charset="0"/>
              </a:rPr>
              <a:t>Our aim is to promote a love of reading.</a:t>
            </a:r>
          </a:p>
          <a:p>
            <a:pPr lvl="1" eaLnBrk="1" hangingPunct="1">
              <a:buFont typeface="Wingdings" pitchFamily="2" charset="2"/>
              <a:buChar char="§"/>
            </a:pPr>
            <a:r>
              <a:rPr lang="en-GB" dirty="0">
                <a:latin typeface="+mj-lt"/>
                <a:cs typeface="Times New Roman" pitchFamily="18" charset="0"/>
              </a:rPr>
              <a:t>Classes will be given time each week to use our library.</a:t>
            </a:r>
          </a:p>
        </p:txBody>
      </p:sp>
      <p:pic>
        <p:nvPicPr>
          <p:cNvPr id="6" name="Picture 5" descr="Icon&#10;&#10;Description automatically generated">
            <a:extLst>
              <a:ext uri="{FF2B5EF4-FFF2-40B4-BE49-F238E27FC236}">
                <a16:creationId xmlns:a16="http://schemas.microsoft.com/office/drawing/2014/main" id="{9C88536D-674A-D338-FD30-32CBA894B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3568" y="116632"/>
            <a:ext cx="6554867" cy="1524000"/>
          </a:xfrm>
        </p:spPr>
        <p:txBody>
          <a:bodyPr>
            <a:normAutofit fontScale="90000"/>
          </a:bodyPr>
          <a:lstStyle/>
          <a:p>
            <a:pPr eaLnBrk="1" hangingPunct="1"/>
            <a:r>
              <a:rPr lang="en-GB" dirty="0"/>
              <a:t>Expected Outcomes for Year 5 </a:t>
            </a:r>
            <a:br>
              <a:rPr lang="en-GB" dirty="0"/>
            </a:br>
            <a:r>
              <a:rPr lang="en-GB" dirty="0"/>
              <a:t>in Reading</a:t>
            </a:r>
          </a:p>
        </p:txBody>
      </p:sp>
      <p:sp>
        <p:nvSpPr>
          <p:cNvPr id="25601" name="Content Placeholder 2"/>
          <p:cNvSpPr>
            <a:spLocks noGrp="1"/>
          </p:cNvSpPr>
          <p:nvPr>
            <p:ph idx="1"/>
          </p:nvPr>
        </p:nvSpPr>
        <p:spPr>
          <a:xfrm>
            <a:off x="359532" y="1468139"/>
            <a:ext cx="8424936" cy="4137323"/>
          </a:xfrm>
        </p:spPr>
        <p:txBody>
          <a:bodyPr>
            <a:normAutofit fontScale="70000" lnSpcReduction="20000"/>
          </a:bodyPr>
          <a:lstStyle/>
          <a:p>
            <a:pPr eaLnBrk="1" hangingPunct="1">
              <a:buFont typeface="Wingdings" pitchFamily="2" charset="2"/>
              <a:buChar char="§"/>
            </a:pPr>
            <a:r>
              <a:rPr lang="en-GB" sz="3200" dirty="0"/>
              <a:t>Use suffixes to understand meanings e.g. -ant, - </a:t>
            </a:r>
            <a:r>
              <a:rPr lang="en-GB" sz="3200" dirty="0" err="1"/>
              <a:t>ance</a:t>
            </a:r>
            <a:r>
              <a:rPr lang="en-GB" sz="3200" dirty="0"/>
              <a:t>, -</a:t>
            </a:r>
            <a:r>
              <a:rPr lang="en-GB" sz="3200" dirty="0" err="1"/>
              <a:t>ancy</a:t>
            </a:r>
            <a:r>
              <a:rPr lang="en-GB" sz="3200" dirty="0"/>
              <a:t>, -</a:t>
            </a:r>
            <a:r>
              <a:rPr lang="en-GB" sz="3200" dirty="0" err="1"/>
              <a:t>ent</a:t>
            </a:r>
            <a:r>
              <a:rPr lang="en-GB" sz="3200" dirty="0"/>
              <a:t>, </a:t>
            </a:r>
            <a:r>
              <a:rPr lang="en-GB" sz="3200" dirty="0" err="1"/>
              <a:t>ence</a:t>
            </a:r>
            <a:r>
              <a:rPr lang="en-GB" sz="3200" dirty="0"/>
              <a:t>, -</a:t>
            </a:r>
            <a:r>
              <a:rPr lang="en-GB" sz="3200" dirty="0" err="1"/>
              <a:t>ency</a:t>
            </a:r>
            <a:r>
              <a:rPr lang="en-GB" sz="3200" dirty="0"/>
              <a:t>, -</a:t>
            </a:r>
            <a:r>
              <a:rPr lang="en-GB" sz="3200" dirty="0" err="1"/>
              <a:t>ible</a:t>
            </a:r>
            <a:r>
              <a:rPr lang="en-GB" sz="3200" dirty="0"/>
              <a:t>, -able, -</a:t>
            </a:r>
            <a:r>
              <a:rPr lang="en-GB" sz="3200" dirty="0" err="1"/>
              <a:t>ibly</a:t>
            </a:r>
            <a:r>
              <a:rPr lang="en-GB" sz="3200" dirty="0"/>
              <a:t>, - ably.</a:t>
            </a:r>
          </a:p>
          <a:p>
            <a:pPr eaLnBrk="1" hangingPunct="1">
              <a:buFont typeface="Wingdings" pitchFamily="2" charset="2"/>
              <a:buChar char="§"/>
            </a:pPr>
            <a:r>
              <a:rPr lang="en-GB" sz="3200" dirty="0"/>
              <a:t>Read and understand meaning of words on Y5/6 word list.</a:t>
            </a:r>
          </a:p>
          <a:p>
            <a:pPr eaLnBrk="1" hangingPunct="1">
              <a:buFont typeface="Wingdings" pitchFamily="2" charset="2"/>
              <a:buChar char="§"/>
            </a:pPr>
            <a:r>
              <a:rPr lang="en-GB" sz="3200" dirty="0"/>
              <a:t>Use punctuation to determine intonation and expression when reading aloud to a range of audiences.</a:t>
            </a:r>
          </a:p>
          <a:p>
            <a:pPr eaLnBrk="1" hangingPunct="1">
              <a:buFont typeface="Wingdings" pitchFamily="2" charset="2"/>
              <a:buChar char="§"/>
            </a:pPr>
            <a:r>
              <a:rPr lang="en-GB" sz="3200" dirty="0"/>
              <a:t>Explore themes within and across texts.</a:t>
            </a:r>
          </a:p>
          <a:p>
            <a:pPr eaLnBrk="1" hangingPunct="1">
              <a:buFont typeface="Wingdings" pitchFamily="2" charset="2"/>
              <a:buChar char="§"/>
            </a:pPr>
            <a:r>
              <a:rPr lang="en-GB" sz="3200" dirty="0"/>
              <a:t>Analyse the conventions of different types of writing.</a:t>
            </a:r>
          </a:p>
          <a:p>
            <a:pPr eaLnBrk="1" hangingPunct="1">
              <a:buFont typeface="Wingdings" pitchFamily="2" charset="2"/>
              <a:buChar char="§"/>
            </a:pPr>
            <a:r>
              <a:rPr lang="en-GB" sz="3200" dirty="0"/>
              <a:t>Check that the book makes sense to them and demonstrating understanding.</a:t>
            </a:r>
          </a:p>
        </p:txBody>
      </p:sp>
      <p:pic>
        <p:nvPicPr>
          <p:cNvPr id="6" name="Picture 5" descr="Icon&#10;&#10;Description automatically generated">
            <a:extLst>
              <a:ext uri="{FF2B5EF4-FFF2-40B4-BE49-F238E27FC236}">
                <a16:creationId xmlns:a16="http://schemas.microsoft.com/office/drawing/2014/main" id="{49301897-B1A3-229F-EE30-F0D150225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05462"/>
            <a:ext cx="1088603" cy="12525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188640"/>
            <a:ext cx="6554867" cy="1524000"/>
          </a:xfrm>
        </p:spPr>
        <p:txBody>
          <a:bodyPr>
            <a:normAutofit fontScale="90000"/>
          </a:bodyPr>
          <a:lstStyle/>
          <a:p>
            <a:pPr eaLnBrk="1" hangingPunct="1"/>
            <a:r>
              <a:rPr lang="en-GB" dirty="0"/>
              <a:t>Expected Outcomes for Year 5 </a:t>
            </a:r>
            <a:br>
              <a:rPr lang="en-GB" dirty="0"/>
            </a:br>
            <a:r>
              <a:rPr lang="en-GB" dirty="0"/>
              <a:t>in Reading</a:t>
            </a:r>
          </a:p>
        </p:txBody>
      </p:sp>
      <p:sp>
        <p:nvSpPr>
          <p:cNvPr id="25601" name="Content Placeholder 2"/>
          <p:cNvSpPr>
            <a:spLocks noGrp="1"/>
          </p:cNvSpPr>
          <p:nvPr>
            <p:ph idx="1"/>
          </p:nvPr>
        </p:nvSpPr>
        <p:spPr>
          <a:xfrm>
            <a:off x="467544" y="1712640"/>
            <a:ext cx="8064896" cy="4020616"/>
          </a:xfrm>
        </p:spPr>
        <p:txBody>
          <a:bodyPr>
            <a:normAutofit fontScale="85000" lnSpcReduction="10000"/>
          </a:bodyPr>
          <a:lstStyle/>
          <a:p>
            <a:pPr eaLnBrk="1" hangingPunct="1">
              <a:buFont typeface="Wingdings" pitchFamily="2" charset="2"/>
              <a:buChar char="§"/>
            </a:pPr>
            <a:r>
              <a:rPr lang="en-GB" sz="1800" dirty="0"/>
              <a:t>Demonstrate active reading strategies.</a:t>
            </a:r>
          </a:p>
          <a:p>
            <a:pPr eaLnBrk="1" hangingPunct="1">
              <a:buFont typeface="Wingdings" pitchFamily="2" charset="2"/>
              <a:buChar char="§"/>
            </a:pPr>
            <a:r>
              <a:rPr lang="en-GB" sz="1800" dirty="0"/>
              <a:t>Infer characters’ feelings, thoughts and motives from their actions and justifying inferences with evidence.</a:t>
            </a:r>
          </a:p>
          <a:p>
            <a:pPr eaLnBrk="1" hangingPunct="1">
              <a:buFont typeface="Wingdings" pitchFamily="2" charset="2"/>
              <a:buChar char="§"/>
            </a:pPr>
            <a:r>
              <a:rPr lang="en-GB" sz="1800" dirty="0"/>
              <a:t>Predict what might happen from information stated and implied. </a:t>
            </a:r>
          </a:p>
          <a:p>
            <a:pPr eaLnBrk="1" hangingPunct="1">
              <a:buFont typeface="Wingdings" pitchFamily="2" charset="2"/>
              <a:buChar char="§"/>
            </a:pPr>
            <a:r>
              <a:rPr lang="en-GB" sz="1800" dirty="0"/>
              <a:t>Re-read and read ahead to locate clues to support understanding. </a:t>
            </a:r>
          </a:p>
          <a:p>
            <a:pPr eaLnBrk="1" hangingPunct="1">
              <a:buFont typeface="Wingdings" pitchFamily="2" charset="2"/>
              <a:buChar char="§"/>
            </a:pPr>
            <a:r>
              <a:rPr lang="en-GB" sz="1800" dirty="0"/>
              <a:t>Scan for key words and text marking to locate key information. </a:t>
            </a:r>
          </a:p>
          <a:p>
            <a:pPr eaLnBrk="1" hangingPunct="1">
              <a:buFont typeface="Wingdings" pitchFamily="2" charset="2"/>
              <a:buChar char="§"/>
            </a:pPr>
            <a:r>
              <a:rPr lang="en-GB" sz="1800" dirty="0"/>
              <a:t>Summarise main ideas drawn from more than one paragraph and identifying key details which support this. </a:t>
            </a:r>
          </a:p>
          <a:p>
            <a:pPr eaLnBrk="1" hangingPunct="1">
              <a:buFont typeface="Wingdings" pitchFamily="2" charset="2"/>
              <a:buChar char="§"/>
            </a:pPr>
            <a:r>
              <a:rPr lang="en-GB" sz="1800" dirty="0"/>
              <a:t>Identify how language, structure and presentation contribute to meaning.</a:t>
            </a:r>
          </a:p>
          <a:p>
            <a:pPr eaLnBrk="1" hangingPunct="1">
              <a:buFont typeface="Wingdings" pitchFamily="2" charset="2"/>
              <a:buChar char="§"/>
            </a:pPr>
            <a:r>
              <a:rPr lang="en-GB" sz="1800" dirty="0"/>
              <a:t>Explain the effect on the reader of the authors’ choice of language.</a:t>
            </a:r>
          </a:p>
          <a:p>
            <a:pPr eaLnBrk="1" hangingPunct="1">
              <a:buFont typeface="Wingdings" pitchFamily="2" charset="2"/>
              <a:buChar char="§"/>
            </a:pPr>
            <a:r>
              <a:rPr lang="en-GB" sz="1800" dirty="0"/>
              <a:t>Distinguish between statements of fact or opinion within a text.</a:t>
            </a:r>
          </a:p>
          <a:p>
            <a:pPr eaLnBrk="1" hangingPunct="1">
              <a:buFont typeface="Wingdings" pitchFamily="2" charset="2"/>
              <a:buChar char="§"/>
            </a:pPr>
            <a:r>
              <a:rPr lang="en-GB" sz="1800" dirty="0"/>
              <a:t>Justify opinions and elaborating by referring to the text. (Point + Evidence + Explanation).</a:t>
            </a:r>
          </a:p>
          <a:p>
            <a:pPr eaLnBrk="1" hangingPunct="1">
              <a:buFont typeface="Wingdings" pitchFamily="2" charset="2"/>
              <a:buChar char="§"/>
            </a:pPr>
            <a:endParaRPr lang="en-GB" sz="1800" dirty="0"/>
          </a:p>
        </p:txBody>
      </p:sp>
      <p:pic>
        <p:nvPicPr>
          <p:cNvPr id="6" name="Picture 5" descr="Icon&#10;&#10;Description automatically generated">
            <a:extLst>
              <a:ext uri="{FF2B5EF4-FFF2-40B4-BE49-F238E27FC236}">
                <a16:creationId xmlns:a16="http://schemas.microsoft.com/office/drawing/2014/main" id="{49301897-B1A3-229F-EE30-F0D150225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05462"/>
            <a:ext cx="1088603" cy="1252538"/>
          </a:xfrm>
          <a:prstGeom prst="rect">
            <a:avLst/>
          </a:prstGeom>
        </p:spPr>
      </p:pic>
    </p:spTree>
    <p:extLst>
      <p:ext uri="{BB962C8B-B14F-4D97-AF65-F5344CB8AC3E}">
        <p14:creationId xmlns:p14="http://schemas.microsoft.com/office/powerpoint/2010/main" val="16679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512" y="-5680"/>
            <a:ext cx="8496944" cy="1252538"/>
          </a:xfrm>
        </p:spPr>
        <p:txBody>
          <a:bodyPr>
            <a:normAutofit/>
          </a:bodyPr>
          <a:lstStyle/>
          <a:p>
            <a:pPr eaLnBrk="1" hangingPunct="1"/>
            <a:r>
              <a:rPr lang="en-GB" dirty="0"/>
              <a:t>Expected Outcomes for Year 5</a:t>
            </a:r>
            <a:br>
              <a:rPr lang="en-GB" dirty="0"/>
            </a:br>
            <a:r>
              <a:rPr lang="en-GB" dirty="0"/>
              <a:t> in Writing</a:t>
            </a:r>
          </a:p>
        </p:txBody>
      </p:sp>
      <p:sp>
        <p:nvSpPr>
          <p:cNvPr id="26625" name="Content Placeholder 2"/>
          <p:cNvSpPr>
            <a:spLocks noGrp="1"/>
          </p:cNvSpPr>
          <p:nvPr>
            <p:ph idx="1"/>
          </p:nvPr>
        </p:nvSpPr>
        <p:spPr>
          <a:xfrm>
            <a:off x="395536" y="1055315"/>
            <a:ext cx="8137425" cy="4506857"/>
          </a:xfrm>
        </p:spPr>
        <p:txBody>
          <a:bodyPr>
            <a:normAutofit/>
          </a:bodyPr>
          <a:lstStyle/>
          <a:p>
            <a:pPr eaLnBrk="1" hangingPunct="1">
              <a:buFont typeface="Wingdings" pitchFamily="2" charset="2"/>
              <a:buChar char="§"/>
            </a:pPr>
            <a:r>
              <a:rPr lang="en-GB" sz="1800" dirty="0"/>
              <a:t>Create complex sentences by using relative clauses with pronouns who, which, where, whose, when, that</a:t>
            </a:r>
          </a:p>
          <a:p>
            <a:pPr eaLnBrk="1" hangingPunct="1">
              <a:buFont typeface="Wingdings" pitchFamily="2" charset="2"/>
              <a:buChar char="§"/>
            </a:pPr>
            <a:r>
              <a:rPr lang="en-GB" sz="1800" dirty="0"/>
              <a:t>Create and punctuate complex sentences using a variety of openers </a:t>
            </a:r>
          </a:p>
          <a:p>
            <a:pPr eaLnBrk="1" hangingPunct="1">
              <a:buFont typeface="Wingdings" pitchFamily="2" charset="2"/>
              <a:buChar char="§"/>
            </a:pPr>
            <a:r>
              <a:rPr lang="en-GB" sz="1800" dirty="0"/>
              <a:t>Use devices (pronouns, conjunctions, etc) to build cohesion within a paragraph</a:t>
            </a:r>
          </a:p>
          <a:p>
            <a:pPr eaLnBrk="1" hangingPunct="1">
              <a:buFont typeface="Wingdings" pitchFamily="2" charset="2"/>
              <a:buChar char="§"/>
            </a:pPr>
            <a:r>
              <a:rPr lang="en-GB" sz="1800" dirty="0"/>
              <a:t>Identify and use brackets and dashes</a:t>
            </a:r>
          </a:p>
          <a:p>
            <a:pPr eaLnBrk="1" hangingPunct="1">
              <a:buFont typeface="Wingdings" pitchFamily="2" charset="2"/>
              <a:buChar char="§"/>
            </a:pPr>
            <a:r>
              <a:rPr lang="en-GB" sz="1800" dirty="0"/>
              <a:t>Using organisation and presentational devices</a:t>
            </a:r>
          </a:p>
          <a:p>
            <a:pPr eaLnBrk="1" hangingPunct="1">
              <a:buFont typeface="Wingdings" pitchFamily="2" charset="2"/>
              <a:buChar char="§"/>
            </a:pPr>
            <a:r>
              <a:rPr lang="en-GB" sz="1800" dirty="0"/>
              <a:t>Use vocabulary and punctuation to enhance effects and clarify meaning.</a:t>
            </a:r>
          </a:p>
        </p:txBody>
      </p:sp>
      <p:pic>
        <p:nvPicPr>
          <p:cNvPr id="6" name="Picture 5" descr="Icon&#10;&#10;Description automatically generated">
            <a:extLst>
              <a:ext uri="{FF2B5EF4-FFF2-40B4-BE49-F238E27FC236}">
                <a16:creationId xmlns:a16="http://schemas.microsoft.com/office/drawing/2014/main" id="{E86EF40E-37F7-BD4E-FA72-9638B3651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512" y="-5680"/>
            <a:ext cx="8496944" cy="1252538"/>
          </a:xfrm>
        </p:spPr>
        <p:txBody>
          <a:bodyPr>
            <a:normAutofit/>
          </a:bodyPr>
          <a:lstStyle/>
          <a:p>
            <a:pPr eaLnBrk="1" hangingPunct="1"/>
            <a:r>
              <a:rPr lang="en-GB" dirty="0"/>
              <a:t>Expected Outcomes for Year 5</a:t>
            </a:r>
            <a:br>
              <a:rPr lang="en-GB" dirty="0"/>
            </a:br>
            <a:r>
              <a:rPr lang="en-GB" dirty="0"/>
              <a:t> in Writing</a:t>
            </a:r>
          </a:p>
        </p:txBody>
      </p:sp>
      <p:sp>
        <p:nvSpPr>
          <p:cNvPr id="26625" name="Content Placeholder 2"/>
          <p:cNvSpPr>
            <a:spLocks noGrp="1"/>
          </p:cNvSpPr>
          <p:nvPr>
            <p:ph idx="1"/>
          </p:nvPr>
        </p:nvSpPr>
        <p:spPr>
          <a:xfrm>
            <a:off x="395536" y="1055315"/>
            <a:ext cx="8137425" cy="4506857"/>
          </a:xfrm>
        </p:spPr>
        <p:txBody>
          <a:bodyPr>
            <a:normAutofit/>
          </a:bodyPr>
          <a:lstStyle/>
          <a:p>
            <a:pPr eaLnBrk="1" hangingPunct="1">
              <a:buFont typeface="Wingdings" pitchFamily="2" charset="2"/>
              <a:buChar char="§"/>
            </a:pPr>
            <a:r>
              <a:rPr lang="en-GB" sz="2000" dirty="0"/>
              <a:t>Ensuring consistent and correct use of tense throughout a piece of writing.</a:t>
            </a:r>
          </a:p>
          <a:p>
            <a:pPr eaLnBrk="1" hangingPunct="1">
              <a:buFont typeface="Wingdings" pitchFamily="2" charset="2"/>
              <a:buChar char="§"/>
            </a:pPr>
            <a:r>
              <a:rPr lang="en-GB" sz="2000" dirty="0"/>
              <a:t>Proofreading for spelling and punctuation errors</a:t>
            </a:r>
          </a:p>
          <a:p>
            <a:pPr eaLnBrk="1" hangingPunct="1">
              <a:buFont typeface="Wingdings" pitchFamily="2" charset="2"/>
              <a:buChar char="§"/>
            </a:pPr>
            <a:r>
              <a:rPr lang="en-GB" sz="2000" dirty="0"/>
              <a:t>Use dictionaries and thesaurus to check the spelling and meaning of words.</a:t>
            </a:r>
          </a:p>
          <a:p>
            <a:pPr eaLnBrk="1" hangingPunct="1">
              <a:buFont typeface="Wingdings" pitchFamily="2" charset="2"/>
              <a:buChar char="§"/>
            </a:pPr>
            <a:r>
              <a:rPr lang="en-GB" sz="2000" dirty="0"/>
              <a:t>Spell most words containing Y5 spelling patterns/rules correctly. </a:t>
            </a:r>
          </a:p>
          <a:p>
            <a:pPr eaLnBrk="1" hangingPunct="1">
              <a:buFont typeface="Wingdings" pitchFamily="2" charset="2"/>
              <a:buChar char="§"/>
            </a:pPr>
            <a:r>
              <a:rPr lang="en-GB" sz="2000" dirty="0"/>
              <a:t>Maintain legibility in joined handwriting when writing at speed.</a:t>
            </a:r>
          </a:p>
        </p:txBody>
      </p:sp>
      <p:pic>
        <p:nvPicPr>
          <p:cNvPr id="6" name="Picture 5" descr="Icon&#10;&#10;Description automatically generated">
            <a:extLst>
              <a:ext uri="{FF2B5EF4-FFF2-40B4-BE49-F238E27FC236}">
                <a16:creationId xmlns:a16="http://schemas.microsoft.com/office/drawing/2014/main" id="{E86EF40E-37F7-BD4E-FA72-9638B3651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extLst>
      <p:ext uri="{BB962C8B-B14F-4D97-AF65-F5344CB8AC3E}">
        <p14:creationId xmlns:p14="http://schemas.microsoft.com/office/powerpoint/2010/main" val="203093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512" y="16004"/>
            <a:ext cx="6554867" cy="1524000"/>
          </a:xfrm>
        </p:spPr>
        <p:txBody>
          <a:bodyPr>
            <a:normAutofit fontScale="90000"/>
          </a:bodyPr>
          <a:lstStyle/>
          <a:p>
            <a:pPr eaLnBrk="1" hangingPunct="1"/>
            <a:r>
              <a:rPr lang="en-GB" dirty="0"/>
              <a:t>Expected Outcomes for Year 5</a:t>
            </a:r>
            <a:br>
              <a:rPr lang="en-GB" dirty="0"/>
            </a:br>
            <a:r>
              <a:rPr lang="en-GB" dirty="0"/>
              <a:t> in Maths</a:t>
            </a:r>
          </a:p>
        </p:txBody>
      </p:sp>
      <p:sp>
        <p:nvSpPr>
          <p:cNvPr id="28673" name="Content Placeholder 2"/>
          <p:cNvSpPr>
            <a:spLocks noGrp="1"/>
          </p:cNvSpPr>
          <p:nvPr>
            <p:ph idx="1"/>
          </p:nvPr>
        </p:nvSpPr>
        <p:spPr>
          <a:xfrm>
            <a:off x="525525" y="1448780"/>
            <a:ext cx="8092950" cy="3960440"/>
          </a:xfrm>
        </p:spPr>
        <p:txBody>
          <a:bodyPr>
            <a:normAutofit fontScale="92500" lnSpcReduction="10000"/>
          </a:bodyPr>
          <a:lstStyle/>
          <a:p>
            <a:pPr eaLnBrk="1" hangingPunct="1">
              <a:buFont typeface="Wingdings" pitchFamily="2" charset="2"/>
              <a:buChar char="§"/>
            </a:pPr>
            <a:r>
              <a:rPr lang="en-GB" dirty="0"/>
              <a:t>R</a:t>
            </a:r>
            <a:r>
              <a:rPr lang="en-GB" sz="2000" dirty="0"/>
              <a:t>ead and write numbers to 100,000 and identify the value of the digits.</a:t>
            </a:r>
          </a:p>
          <a:p>
            <a:pPr eaLnBrk="1" hangingPunct="1">
              <a:buFont typeface="Wingdings" pitchFamily="2" charset="2"/>
              <a:buChar char="§"/>
            </a:pPr>
            <a:r>
              <a:rPr lang="en-GB" sz="2000" dirty="0"/>
              <a:t>Add multiples of 1, 10, 100, 1000 and 10,000 within 100,000</a:t>
            </a:r>
          </a:p>
          <a:p>
            <a:pPr eaLnBrk="1" hangingPunct="1">
              <a:buFont typeface="Wingdings" pitchFamily="2" charset="2"/>
              <a:buChar char="§"/>
            </a:pPr>
            <a:r>
              <a:rPr lang="en-GB" dirty="0"/>
              <a:t>C</a:t>
            </a:r>
            <a:r>
              <a:rPr lang="en-GB" sz="2000" dirty="0"/>
              <a:t>hoose the correct operation and an appropriate strategy to + and – using knowledge of numbers to 100 and 1000. </a:t>
            </a:r>
          </a:p>
          <a:p>
            <a:pPr eaLnBrk="1" hangingPunct="1">
              <a:buFont typeface="Wingdings" pitchFamily="2" charset="2"/>
              <a:buChar char="§"/>
            </a:pPr>
            <a:r>
              <a:rPr lang="en-GB" dirty="0"/>
              <a:t>K</a:t>
            </a:r>
            <a:r>
              <a:rPr lang="en-GB" sz="2000" dirty="0"/>
              <a:t>now that 10 tenths are equivalent to 1 one and that 1 is 10 times the size of 0.1. I know that 100 hundredths are equivalent to 1 one and that 1 is 100 times the size of 0.01 </a:t>
            </a:r>
          </a:p>
          <a:p>
            <a:pPr eaLnBrk="1" hangingPunct="1">
              <a:buFont typeface="Wingdings" pitchFamily="2" charset="2"/>
              <a:buChar char="§"/>
            </a:pPr>
            <a:r>
              <a:rPr lang="en-GB" dirty="0"/>
              <a:t>R</a:t>
            </a:r>
            <a:r>
              <a:rPr lang="en-GB" sz="2000" dirty="0"/>
              <a:t>ecognise the place value of each digit in numbers with up to 2 decimal places, and compose and decompose numbers with up to 2 decimal places using standard and non-standard partitioning.</a:t>
            </a:r>
          </a:p>
          <a:p>
            <a:pPr eaLnBrk="1" hangingPunct="1">
              <a:buFont typeface="Wingdings" pitchFamily="2" charset="2"/>
              <a:buChar char="§"/>
            </a:pPr>
            <a:endParaRPr lang="en-GB" sz="2000" dirty="0"/>
          </a:p>
        </p:txBody>
      </p:sp>
      <p:pic>
        <p:nvPicPr>
          <p:cNvPr id="6" name="Picture 5" descr="Icon&#10;&#10;Description automatically generated">
            <a:extLst>
              <a:ext uri="{FF2B5EF4-FFF2-40B4-BE49-F238E27FC236}">
                <a16:creationId xmlns:a16="http://schemas.microsoft.com/office/drawing/2014/main" id="{E2AF29FC-2A81-4811-8076-6AF227190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 y="5589458"/>
            <a:ext cx="1088603" cy="12525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GB" sz="8000" dirty="0">
                <a:latin typeface="Gill Sans MT" panose="020B0502020104020203" pitchFamily="34" charset="0"/>
                <a:cs typeface="Times New Roman" pitchFamily="18" charset="0"/>
              </a:rPr>
              <a:t>Welcome</a:t>
            </a:r>
          </a:p>
        </p:txBody>
      </p:sp>
      <p:sp>
        <p:nvSpPr>
          <p:cNvPr id="14338" name="Subtitle 2"/>
          <p:cNvSpPr>
            <a:spLocks noGrp="1"/>
          </p:cNvSpPr>
          <p:nvPr>
            <p:ph type="subTitle" idx="1"/>
          </p:nvPr>
        </p:nvSpPr>
        <p:spPr/>
        <p:txBody>
          <a:bodyPr/>
          <a:lstStyle/>
          <a:p>
            <a:pPr eaLnBrk="1" hangingPunct="1"/>
            <a:r>
              <a:rPr lang="en-GB" sz="4400" dirty="0">
                <a:latin typeface="Gill Sans MT" panose="020B0502020104020203" pitchFamily="34" charset="0"/>
                <a:cs typeface="Times New Roman" pitchFamily="18" charset="0"/>
              </a:rPr>
              <a:t>Year 5</a:t>
            </a:r>
          </a:p>
        </p:txBody>
      </p:sp>
      <p:pic>
        <p:nvPicPr>
          <p:cNvPr id="3" name="Picture 2" descr="Icon&#10;&#10;Description automatically generated">
            <a:extLst>
              <a:ext uri="{FF2B5EF4-FFF2-40B4-BE49-F238E27FC236}">
                <a16:creationId xmlns:a16="http://schemas.microsoft.com/office/drawing/2014/main" id="{3270CDDB-9653-D83A-8681-748B13E1A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653136"/>
            <a:ext cx="1280384" cy="1473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7504" y="16004"/>
            <a:ext cx="8352928" cy="1524000"/>
          </a:xfrm>
        </p:spPr>
        <p:txBody>
          <a:bodyPr>
            <a:normAutofit/>
          </a:bodyPr>
          <a:lstStyle/>
          <a:p>
            <a:pPr eaLnBrk="1" hangingPunct="1"/>
            <a:r>
              <a:rPr lang="en-GB" dirty="0"/>
              <a:t>Expected Outcomes for Year 5</a:t>
            </a:r>
            <a:br>
              <a:rPr lang="en-GB" dirty="0"/>
            </a:br>
            <a:r>
              <a:rPr lang="en-GB" dirty="0"/>
              <a:t> in Maths</a:t>
            </a:r>
          </a:p>
        </p:txBody>
      </p:sp>
      <p:sp>
        <p:nvSpPr>
          <p:cNvPr id="29697" name="Content Placeholder 2"/>
          <p:cNvSpPr>
            <a:spLocks noGrp="1"/>
          </p:cNvSpPr>
          <p:nvPr>
            <p:ph idx="1"/>
          </p:nvPr>
        </p:nvSpPr>
        <p:spPr>
          <a:xfrm>
            <a:off x="179512" y="1507793"/>
            <a:ext cx="8568952" cy="4171305"/>
          </a:xfrm>
        </p:spPr>
        <p:txBody>
          <a:bodyPr>
            <a:normAutofit fontScale="85000" lnSpcReduction="20000"/>
          </a:bodyPr>
          <a:lstStyle/>
          <a:p>
            <a:pPr eaLnBrk="1" hangingPunct="1">
              <a:buFont typeface="Wingdings" pitchFamily="2" charset="2"/>
              <a:buChar char="§"/>
            </a:pPr>
            <a:r>
              <a:rPr lang="en-GB" sz="2800" dirty="0"/>
              <a:t>Reason about the location of any number with up to 2 decimals places in the linear number system, including identifying the previous and next multiple of 1 and 0.1 and rounding to the nearest of each.</a:t>
            </a:r>
          </a:p>
          <a:p>
            <a:pPr eaLnBrk="1" hangingPunct="1">
              <a:buFont typeface="Wingdings" pitchFamily="2" charset="2"/>
              <a:buChar char="§"/>
            </a:pPr>
            <a:r>
              <a:rPr lang="en-GB" sz="2800" dirty="0"/>
              <a:t>Divide 1 into 2, 4, 5 and 10 equal parts, and read scales/number lines marked in units of 1 with 2, 4, 5 and 10 equal parts. </a:t>
            </a:r>
          </a:p>
          <a:p>
            <a:pPr eaLnBrk="1" hangingPunct="1">
              <a:buFont typeface="Wingdings" pitchFamily="2" charset="2"/>
              <a:buChar char="§"/>
            </a:pPr>
            <a:r>
              <a:rPr lang="en-GB" sz="2800" dirty="0"/>
              <a:t>Convert between units of measure, including using common decimals and fractions. </a:t>
            </a:r>
          </a:p>
          <a:p>
            <a:pPr eaLnBrk="1" hangingPunct="1">
              <a:buFont typeface="Wingdings" pitchFamily="2" charset="2"/>
              <a:buChar char="§"/>
            </a:pPr>
            <a:r>
              <a:rPr lang="en-GB" sz="2800" dirty="0"/>
              <a:t>Multiply any whole number with up to 4 digits by any one-digit number using a formal written method. </a:t>
            </a:r>
          </a:p>
          <a:p>
            <a:pPr eaLnBrk="1" hangingPunct="1">
              <a:buFont typeface="Wingdings" pitchFamily="2" charset="2"/>
              <a:buChar char="§"/>
            </a:pPr>
            <a:endParaRPr lang="en-GB" sz="2000" dirty="0"/>
          </a:p>
        </p:txBody>
      </p:sp>
      <p:pic>
        <p:nvPicPr>
          <p:cNvPr id="6" name="Picture 5" descr="Icon&#10;&#10;Description automatically generated">
            <a:extLst>
              <a:ext uri="{FF2B5EF4-FFF2-40B4-BE49-F238E27FC236}">
                <a16:creationId xmlns:a16="http://schemas.microsoft.com/office/drawing/2014/main" id="{843922CE-B073-9A18-E522-C1977B5F5A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 y="5589458"/>
            <a:ext cx="1088603" cy="12525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258A4-6430-42D8-94F6-FFFAAB230ADA}"/>
              </a:ext>
            </a:extLst>
          </p:cNvPr>
          <p:cNvSpPr>
            <a:spLocks noGrp="1"/>
          </p:cNvSpPr>
          <p:nvPr>
            <p:ph type="title"/>
          </p:nvPr>
        </p:nvSpPr>
        <p:spPr>
          <a:xfrm>
            <a:off x="107504" y="16024"/>
            <a:ext cx="6554867" cy="1524000"/>
          </a:xfrm>
        </p:spPr>
        <p:txBody>
          <a:bodyPr>
            <a:normAutofit fontScale="90000"/>
          </a:bodyPr>
          <a:lstStyle/>
          <a:p>
            <a:r>
              <a:rPr lang="en-GB" dirty="0"/>
              <a:t>Expected Outcomes for Year 5</a:t>
            </a:r>
            <a:br>
              <a:rPr lang="en-GB" dirty="0"/>
            </a:br>
            <a:r>
              <a:rPr lang="en-GB" dirty="0"/>
              <a:t> in Maths (cont.)</a:t>
            </a:r>
          </a:p>
        </p:txBody>
      </p:sp>
      <p:sp>
        <p:nvSpPr>
          <p:cNvPr id="2" name="Content Placeholder 1">
            <a:extLst>
              <a:ext uri="{FF2B5EF4-FFF2-40B4-BE49-F238E27FC236}">
                <a16:creationId xmlns:a16="http://schemas.microsoft.com/office/drawing/2014/main" id="{266DE260-0F42-4AC0-941A-5BCD0E0EA10A}"/>
              </a:ext>
            </a:extLst>
          </p:cNvPr>
          <p:cNvSpPr>
            <a:spLocks noGrp="1"/>
          </p:cNvSpPr>
          <p:nvPr>
            <p:ph idx="1"/>
          </p:nvPr>
        </p:nvSpPr>
        <p:spPr>
          <a:xfrm>
            <a:off x="323528" y="1268760"/>
            <a:ext cx="8640960" cy="4176464"/>
          </a:xfrm>
        </p:spPr>
        <p:txBody>
          <a:bodyPr>
            <a:normAutofit/>
          </a:bodyPr>
          <a:lstStyle/>
          <a:p>
            <a:r>
              <a:rPr lang="en-GB" sz="2000" dirty="0"/>
              <a:t>Secure fluency in multiplication table facts, and corresponding division facts, through continued practice. </a:t>
            </a:r>
          </a:p>
          <a:p>
            <a:r>
              <a:rPr lang="en-GB" dirty="0"/>
              <a:t>A</a:t>
            </a:r>
            <a:r>
              <a:rPr lang="en-GB" sz="2000" dirty="0"/>
              <a:t>pply place-value knowledge to known additive and multiplicative number facts (scaling facts by 1 tenth or 1 hundredth). </a:t>
            </a:r>
          </a:p>
          <a:p>
            <a:r>
              <a:rPr lang="en-GB" dirty="0"/>
              <a:t>M</a:t>
            </a:r>
            <a:r>
              <a:rPr lang="en-GB" sz="2000" dirty="0"/>
              <a:t>ultiply and divide numbers by 10 and 100; understand this as equivalent to making a number 10 or 100 times the size, or 1 tenth or 1 hundredth times the size. </a:t>
            </a:r>
          </a:p>
          <a:p>
            <a:r>
              <a:rPr lang="en-GB" dirty="0"/>
              <a:t>F</a:t>
            </a:r>
            <a:r>
              <a:rPr lang="en-GB" sz="2000" dirty="0"/>
              <a:t>ind factors and multiples of positive whole numbers, including common factors and common multiples, and express a given number as a product of 2 or 3 factors.</a:t>
            </a:r>
          </a:p>
        </p:txBody>
      </p:sp>
      <p:pic>
        <p:nvPicPr>
          <p:cNvPr id="4" name="Picture 3">
            <a:extLst>
              <a:ext uri="{FF2B5EF4-FFF2-40B4-BE49-F238E27FC236}">
                <a16:creationId xmlns:a16="http://schemas.microsoft.com/office/drawing/2014/main" id="{284DD60F-93DE-45CB-A874-D0CE03DE38B7}"/>
              </a:ext>
            </a:extLst>
          </p:cNvPr>
          <p:cNvPicPr>
            <a:picLocks noChangeAspect="1"/>
          </p:cNvPicPr>
          <p:nvPr/>
        </p:nvPicPr>
        <p:blipFill>
          <a:blip r:embed="rId2"/>
          <a:stretch>
            <a:fillRect/>
          </a:stretch>
        </p:blipFill>
        <p:spPr>
          <a:xfrm>
            <a:off x="0" y="5608212"/>
            <a:ext cx="1091279" cy="1249788"/>
          </a:xfrm>
          <a:prstGeom prst="rect">
            <a:avLst/>
          </a:prstGeom>
        </p:spPr>
      </p:pic>
    </p:spTree>
    <p:extLst>
      <p:ext uri="{BB962C8B-B14F-4D97-AF65-F5344CB8AC3E}">
        <p14:creationId xmlns:p14="http://schemas.microsoft.com/office/powerpoint/2010/main" val="392258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991C6-42D6-42B0-A208-8CE48DE8451A}"/>
              </a:ext>
            </a:extLst>
          </p:cNvPr>
          <p:cNvSpPr>
            <a:spLocks noGrp="1"/>
          </p:cNvSpPr>
          <p:nvPr>
            <p:ph type="title"/>
          </p:nvPr>
        </p:nvSpPr>
        <p:spPr>
          <a:xfrm>
            <a:off x="179512" y="0"/>
            <a:ext cx="8712968" cy="1524000"/>
          </a:xfrm>
        </p:spPr>
        <p:txBody>
          <a:bodyPr>
            <a:normAutofit/>
          </a:bodyPr>
          <a:lstStyle/>
          <a:p>
            <a:r>
              <a:rPr lang="en-GB" dirty="0"/>
              <a:t>Expected Outcomes for Year 5</a:t>
            </a:r>
            <a:br>
              <a:rPr lang="en-GB" dirty="0"/>
            </a:br>
            <a:r>
              <a:rPr lang="en-GB" dirty="0"/>
              <a:t> in Maths (cont.)</a:t>
            </a:r>
          </a:p>
        </p:txBody>
      </p:sp>
      <p:sp>
        <p:nvSpPr>
          <p:cNvPr id="2" name="Content Placeholder 1">
            <a:extLst>
              <a:ext uri="{FF2B5EF4-FFF2-40B4-BE49-F238E27FC236}">
                <a16:creationId xmlns:a16="http://schemas.microsoft.com/office/drawing/2014/main" id="{E971AA1A-851E-4712-B238-45B41620971A}"/>
              </a:ext>
            </a:extLst>
          </p:cNvPr>
          <p:cNvSpPr>
            <a:spLocks noGrp="1"/>
          </p:cNvSpPr>
          <p:nvPr>
            <p:ph idx="1"/>
          </p:nvPr>
        </p:nvSpPr>
        <p:spPr>
          <a:xfrm>
            <a:off x="206951" y="1526450"/>
            <a:ext cx="7873209" cy="3451225"/>
          </a:xfrm>
        </p:spPr>
        <p:txBody>
          <a:bodyPr>
            <a:normAutofit fontScale="92500" lnSpcReduction="10000"/>
          </a:bodyPr>
          <a:lstStyle/>
          <a:p>
            <a:r>
              <a:rPr lang="en-GB" dirty="0"/>
              <a:t>D</a:t>
            </a:r>
            <a:r>
              <a:rPr lang="en-GB" sz="2000" dirty="0"/>
              <a:t>ivide a number with up to 4 digits by a one-digit number using a formal written method, and interpret remainders appropriately for the context.</a:t>
            </a:r>
          </a:p>
          <a:p>
            <a:r>
              <a:rPr lang="en-GB" sz="2000" dirty="0"/>
              <a:t>Find equivalent fractions and understand that they have the same value and the same position in the linear number system. </a:t>
            </a:r>
          </a:p>
          <a:p>
            <a:r>
              <a:rPr lang="en-GB" sz="2000" dirty="0"/>
              <a:t>Recall decimal fraction equivalents for ½, ¼</a:t>
            </a:r>
          </a:p>
          <a:p>
            <a:r>
              <a:rPr lang="en-GB" sz="2000" dirty="0"/>
              <a:t>Compare angles, estimate and measure angles in degrees (°) and draw angles of a given size. </a:t>
            </a:r>
          </a:p>
          <a:p>
            <a:r>
              <a:rPr lang="en-GB" sz="2000" dirty="0"/>
              <a:t>Compare areas and calculate the area of rectangles (including squares) using standard units. </a:t>
            </a:r>
          </a:p>
        </p:txBody>
      </p:sp>
      <p:pic>
        <p:nvPicPr>
          <p:cNvPr id="4" name="Picture 3">
            <a:extLst>
              <a:ext uri="{FF2B5EF4-FFF2-40B4-BE49-F238E27FC236}">
                <a16:creationId xmlns:a16="http://schemas.microsoft.com/office/drawing/2014/main" id="{CFBDCC82-0245-43BC-A550-65E08AA1B943}"/>
              </a:ext>
            </a:extLst>
          </p:cNvPr>
          <p:cNvPicPr>
            <a:picLocks noChangeAspect="1"/>
          </p:cNvPicPr>
          <p:nvPr/>
        </p:nvPicPr>
        <p:blipFill>
          <a:blip r:embed="rId2"/>
          <a:stretch>
            <a:fillRect/>
          </a:stretch>
        </p:blipFill>
        <p:spPr>
          <a:xfrm>
            <a:off x="0" y="5608212"/>
            <a:ext cx="1091279" cy="1249788"/>
          </a:xfrm>
          <a:prstGeom prst="rect">
            <a:avLst/>
          </a:prstGeom>
        </p:spPr>
      </p:pic>
    </p:spTree>
    <p:extLst>
      <p:ext uri="{BB962C8B-B14F-4D97-AF65-F5344CB8AC3E}">
        <p14:creationId xmlns:p14="http://schemas.microsoft.com/office/powerpoint/2010/main" val="422584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13B-A4D8-454B-9254-746DA98B16FB}"/>
              </a:ext>
            </a:extLst>
          </p:cNvPr>
          <p:cNvSpPr>
            <a:spLocks noGrp="1"/>
          </p:cNvSpPr>
          <p:nvPr>
            <p:ph type="title"/>
          </p:nvPr>
        </p:nvSpPr>
        <p:spPr>
          <a:xfrm>
            <a:off x="107504" y="28727"/>
            <a:ext cx="6554867" cy="1524000"/>
          </a:xfrm>
        </p:spPr>
        <p:txBody>
          <a:bodyPr/>
          <a:lstStyle/>
          <a:p>
            <a:r>
              <a:rPr lang="en-GB" dirty="0"/>
              <a:t>Staying safe online</a:t>
            </a:r>
          </a:p>
        </p:txBody>
      </p:sp>
      <p:pic>
        <p:nvPicPr>
          <p:cNvPr id="4" name="Picture 3">
            <a:extLst>
              <a:ext uri="{FF2B5EF4-FFF2-40B4-BE49-F238E27FC236}">
                <a16:creationId xmlns:a16="http://schemas.microsoft.com/office/drawing/2014/main" id="{88B5C4E7-1C9C-4A28-B605-7506F2C809BD}"/>
              </a:ext>
            </a:extLst>
          </p:cNvPr>
          <p:cNvPicPr>
            <a:picLocks noChangeAspect="1"/>
          </p:cNvPicPr>
          <p:nvPr/>
        </p:nvPicPr>
        <p:blipFill>
          <a:blip r:embed="rId2"/>
          <a:stretch>
            <a:fillRect/>
          </a:stretch>
        </p:blipFill>
        <p:spPr>
          <a:xfrm>
            <a:off x="701824" y="1196752"/>
            <a:ext cx="7740352" cy="5535105"/>
          </a:xfrm>
          <a:prstGeom prst="rect">
            <a:avLst/>
          </a:prstGeom>
        </p:spPr>
      </p:pic>
    </p:spTree>
    <p:extLst>
      <p:ext uri="{BB962C8B-B14F-4D97-AF65-F5344CB8AC3E}">
        <p14:creationId xmlns:p14="http://schemas.microsoft.com/office/powerpoint/2010/main" val="292537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13B-A4D8-454B-9254-746DA98B16FB}"/>
              </a:ext>
            </a:extLst>
          </p:cNvPr>
          <p:cNvSpPr>
            <a:spLocks noGrp="1"/>
          </p:cNvSpPr>
          <p:nvPr>
            <p:ph type="title"/>
          </p:nvPr>
        </p:nvSpPr>
        <p:spPr>
          <a:xfrm>
            <a:off x="323528" y="260648"/>
            <a:ext cx="6554867" cy="1524000"/>
          </a:xfrm>
        </p:spPr>
        <p:txBody>
          <a:bodyPr/>
          <a:lstStyle/>
          <a:p>
            <a:r>
              <a:rPr lang="en-GB" dirty="0"/>
              <a:t>Staying safe online</a:t>
            </a:r>
          </a:p>
        </p:txBody>
      </p:sp>
      <p:pic>
        <p:nvPicPr>
          <p:cNvPr id="5" name="Picture 4">
            <a:extLst>
              <a:ext uri="{FF2B5EF4-FFF2-40B4-BE49-F238E27FC236}">
                <a16:creationId xmlns:a16="http://schemas.microsoft.com/office/drawing/2014/main" id="{F328777D-8EAA-4098-BCDE-9E254D2DD97A}"/>
              </a:ext>
            </a:extLst>
          </p:cNvPr>
          <p:cNvPicPr>
            <a:picLocks noChangeAspect="1"/>
          </p:cNvPicPr>
          <p:nvPr/>
        </p:nvPicPr>
        <p:blipFill>
          <a:blip r:embed="rId2"/>
          <a:stretch>
            <a:fillRect/>
          </a:stretch>
        </p:blipFill>
        <p:spPr>
          <a:xfrm>
            <a:off x="539552" y="2060848"/>
            <a:ext cx="5149139" cy="3212219"/>
          </a:xfrm>
          <a:prstGeom prst="rect">
            <a:avLst/>
          </a:prstGeom>
        </p:spPr>
      </p:pic>
      <p:pic>
        <p:nvPicPr>
          <p:cNvPr id="7" name="Picture 6">
            <a:extLst>
              <a:ext uri="{FF2B5EF4-FFF2-40B4-BE49-F238E27FC236}">
                <a16:creationId xmlns:a16="http://schemas.microsoft.com/office/drawing/2014/main" id="{B72FD55A-08CE-4D77-BF6A-1E7DC59EF19C}"/>
              </a:ext>
            </a:extLst>
          </p:cNvPr>
          <p:cNvPicPr>
            <a:picLocks noChangeAspect="1"/>
          </p:cNvPicPr>
          <p:nvPr/>
        </p:nvPicPr>
        <p:blipFill>
          <a:blip r:embed="rId3"/>
          <a:stretch>
            <a:fillRect/>
          </a:stretch>
        </p:blipFill>
        <p:spPr>
          <a:xfrm>
            <a:off x="3563888" y="3645024"/>
            <a:ext cx="5220072" cy="3029418"/>
          </a:xfrm>
          <a:prstGeom prst="rect">
            <a:avLst/>
          </a:prstGeom>
        </p:spPr>
      </p:pic>
    </p:spTree>
    <p:extLst>
      <p:ext uri="{BB962C8B-B14F-4D97-AF65-F5344CB8AC3E}">
        <p14:creationId xmlns:p14="http://schemas.microsoft.com/office/powerpoint/2010/main" val="103589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AC7659-F9FE-4850-97D8-342C91F1AB66}"/>
              </a:ext>
            </a:extLst>
          </p:cNvPr>
          <p:cNvSpPr>
            <a:spLocks noGrp="1"/>
          </p:cNvSpPr>
          <p:nvPr>
            <p:ph type="title"/>
          </p:nvPr>
        </p:nvSpPr>
        <p:spPr>
          <a:xfrm>
            <a:off x="2411760" y="8838"/>
            <a:ext cx="6554867" cy="1524000"/>
          </a:xfrm>
        </p:spPr>
        <p:txBody>
          <a:bodyPr/>
          <a:lstStyle/>
          <a:p>
            <a:r>
              <a:rPr lang="en-GB" dirty="0"/>
              <a:t>Statutory Tests</a:t>
            </a:r>
          </a:p>
        </p:txBody>
      </p:sp>
      <p:sp>
        <p:nvSpPr>
          <p:cNvPr id="2" name="Content Placeholder 1">
            <a:extLst>
              <a:ext uri="{FF2B5EF4-FFF2-40B4-BE49-F238E27FC236}">
                <a16:creationId xmlns:a16="http://schemas.microsoft.com/office/drawing/2014/main" id="{6D75D01D-5392-4FD5-BBA6-84B4F120318D}"/>
              </a:ext>
            </a:extLst>
          </p:cNvPr>
          <p:cNvSpPr>
            <a:spLocks noGrp="1"/>
          </p:cNvSpPr>
          <p:nvPr>
            <p:ph idx="1"/>
          </p:nvPr>
        </p:nvSpPr>
        <p:spPr>
          <a:xfrm>
            <a:off x="611560" y="1196752"/>
            <a:ext cx="7992888" cy="4536504"/>
          </a:xfrm>
        </p:spPr>
        <p:txBody>
          <a:bodyPr>
            <a:normAutofit/>
          </a:bodyPr>
          <a:lstStyle/>
          <a:p>
            <a:endParaRPr lang="en-GB" b="1" dirty="0"/>
          </a:p>
          <a:p>
            <a:r>
              <a:rPr lang="en-GB" dirty="0"/>
              <a:t>There are no statutory tests in Y5.</a:t>
            </a:r>
          </a:p>
          <a:p>
            <a:r>
              <a:rPr lang="en-GB" dirty="0"/>
              <a:t>We will carry out internal NFER papers this academic year.</a:t>
            </a:r>
          </a:p>
          <a:p>
            <a:r>
              <a:rPr lang="en-GB" dirty="0"/>
              <a:t>We will be beginning to prepare for the SATS at the end of KS2 – developing skills and building confidence. We shall also assess the children with past SATS papers at the end of Y5 rather than NFER.</a:t>
            </a:r>
          </a:p>
          <a:p>
            <a:endParaRPr lang="en-GB" b="1" dirty="0"/>
          </a:p>
        </p:txBody>
      </p:sp>
      <p:pic>
        <p:nvPicPr>
          <p:cNvPr id="4" name="Picture 3" descr="Icon&#10;&#10;Description automatically generated">
            <a:extLst>
              <a:ext uri="{FF2B5EF4-FFF2-40B4-BE49-F238E27FC236}">
                <a16:creationId xmlns:a16="http://schemas.microsoft.com/office/drawing/2014/main" id="{7E39B091-4503-18CC-AB43-EE4D21C21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extLst>
      <p:ext uri="{BB962C8B-B14F-4D97-AF65-F5344CB8AC3E}">
        <p14:creationId xmlns:p14="http://schemas.microsoft.com/office/powerpoint/2010/main" val="278652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AC7659-F9FE-4850-97D8-342C91F1AB66}"/>
              </a:ext>
            </a:extLst>
          </p:cNvPr>
          <p:cNvSpPr>
            <a:spLocks noGrp="1"/>
          </p:cNvSpPr>
          <p:nvPr>
            <p:ph type="title"/>
          </p:nvPr>
        </p:nvSpPr>
        <p:spPr>
          <a:xfrm>
            <a:off x="1547664" y="260648"/>
            <a:ext cx="6554867" cy="1524000"/>
          </a:xfrm>
        </p:spPr>
        <p:txBody>
          <a:bodyPr/>
          <a:lstStyle/>
          <a:p>
            <a:r>
              <a:rPr lang="en-GB" dirty="0"/>
              <a:t>Extra Curricular Activities</a:t>
            </a:r>
          </a:p>
        </p:txBody>
      </p:sp>
      <p:sp>
        <p:nvSpPr>
          <p:cNvPr id="2" name="Content Placeholder 1">
            <a:extLst>
              <a:ext uri="{FF2B5EF4-FFF2-40B4-BE49-F238E27FC236}">
                <a16:creationId xmlns:a16="http://schemas.microsoft.com/office/drawing/2014/main" id="{6D75D01D-5392-4FD5-BBA6-84B4F120318D}"/>
              </a:ext>
            </a:extLst>
          </p:cNvPr>
          <p:cNvSpPr>
            <a:spLocks noGrp="1"/>
          </p:cNvSpPr>
          <p:nvPr>
            <p:ph idx="1"/>
          </p:nvPr>
        </p:nvSpPr>
        <p:spPr/>
        <p:txBody>
          <a:bodyPr/>
          <a:lstStyle/>
          <a:p>
            <a:pPr>
              <a:buFont typeface="Wingdings" panose="05000000000000000000" pitchFamily="2" charset="2"/>
              <a:buChar char="§"/>
            </a:pPr>
            <a:r>
              <a:rPr lang="en-GB" dirty="0"/>
              <a:t>There will continue to be a range of extra curricular activities available to Year 5.</a:t>
            </a:r>
          </a:p>
          <a:p>
            <a:pPr>
              <a:buFont typeface="Wingdings" panose="05000000000000000000" pitchFamily="2" charset="2"/>
              <a:buChar char="§"/>
            </a:pPr>
            <a:r>
              <a:rPr lang="en-GB" dirty="0"/>
              <a:t>I am running a Chess Club alongside Mr Graham during the autumn and spring terms.</a:t>
            </a:r>
          </a:p>
        </p:txBody>
      </p:sp>
      <p:pic>
        <p:nvPicPr>
          <p:cNvPr id="4" name="Picture 3" descr="Icon&#10;&#10;Description automatically generated">
            <a:extLst>
              <a:ext uri="{FF2B5EF4-FFF2-40B4-BE49-F238E27FC236}">
                <a16:creationId xmlns:a16="http://schemas.microsoft.com/office/drawing/2014/main" id="{7E39B091-4503-18CC-AB43-EE4D21C21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extLst>
      <p:ext uri="{BB962C8B-B14F-4D97-AF65-F5344CB8AC3E}">
        <p14:creationId xmlns:p14="http://schemas.microsoft.com/office/powerpoint/2010/main" val="4174774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1A4B1-4B5D-162F-9B36-5129B893FD87}"/>
              </a:ext>
            </a:extLst>
          </p:cNvPr>
          <p:cNvSpPr>
            <a:spLocks noGrp="1"/>
          </p:cNvSpPr>
          <p:nvPr>
            <p:ph type="title"/>
          </p:nvPr>
        </p:nvSpPr>
        <p:spPr>
          <a:xfrm>
            <a:off x="323528" y="206116"/>
            <a:ext cx="6554867" cy="1524000"/>
          </a:xfrm>
        </p:spPr>
        <p:txBody>
          <a:bodyPr/>
          <a:lstStyle/>
          <a:p>
            <a:r>
              <a:rPr lang="en-GB" dirty="0"/>
              <a:t>KS2 Marking Policy</a:t>
            </a:r>
          </a:p>
        </p:txBody>
      </p:sp>
      <p:graphicFrame>
        <p:nvGraphicFramePr>
          <p:cNvPr id="4" name="Table 3">
            <a:extLst>
              <a:ext uri="{FF2B5EF4-FFF2-40B4-BE49-F238E27FC236}">
                <a16:creationId xmlns:a16="http://schemas.microsoft.com/office/drawing/2014/main" id="{6316AE67-0F68-ACE7-641D-E2B190A26D0F}"/>
              </a:ext>
            </a:extLst>
          </p:cNvPr>
          <p:cNvGraphicFramePr>
            <a:graphicFrameLocks noGrp="1"/>
          </p:cNvGraphicFramePr>
          <p:nvPr/>
        </p:nvGraphicFramePr>
        <p:xfrm>
          <a:off x="1655676" y="1700808"/>
          <a:ext cx="5832648" cy="4896545"/>
        </p:xfrm>
        <a:graphic>
          <a:graphicData uri="http://schemas.openxmlformats.org/drawingml/2006/table">
            <a:tbl>
              <a:tblPr firstRow="1" firstCol="1" lastRow="1" lastCol="1" bandRow="1" bandCol="1">
                <a:tableStyleId>{5C22544A-7EE6-4342-B048-85BDC9FD1C3A}</a:tableStyleId>
              </a:tblPr>
              <a:tblGrid>
                <a:gridCol w="2916324">
                  <a:extLst>
                    <a:ext uri="{9D8B030D-6E8A-4147-A177-3AD203B41FA5}">
                      <a16:colId xmlns:a16="http://schemas.microsoft.com/office/drawing/2014/main" val="4075318462"/>
                    </a:ext>
                  </a:extLst>
                </a:gridCol>
                <a:gridCol w="2916324">
                  <a:extLst>
                    <a:ext uri="{9D8B030D-6E8A-4147-A177-3AD203B41FA5}">
                      <a16:colId xmlns:a16="http://schemas.microsoft.com/office/drawing/2014/main" val="1409197622"/>
                    </a:ext>
                  </a:extLst>
                </a:gridCol>
              </a:tblGrid>
              <a:tr h="197646">
                <a:tc>
                  <a:txBody>
                    <a:bodyPr/>
                    <a:lstStyle/>
                    <a:p>
                      <a:pPr algn="ctr"/>
                      <a:r>
                        <a:rPr lang="en-GB" sz="900">
                          <a:effectLst/>
                        </a:rPr>
                        <a:t>Symbol</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Meaning</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525505591"/>
                  </a:ext>
                </a:extLst>
              </a:tr>
              <a:tr h="320275">
                <a:tc>
                  <a:txBody>
                    <a:bodyPr/>
                    <a:lstStyle/>
                    <a:p>
                      <a:pPr algn="ctr"/>
                      <a:r>
                        <a:rPr lang="en-GB" sz="1500">
                          <a:effectLst/>
                        </a:rPr>
                        <a:t>A</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Objective Achieved</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3377732623"/>
                  </a:ext>
                </a:extLst>
              </a:tr>
              <a:tr h="320275">
                <a:tc>
                  <a:txBody>
                    <a:bodyPr/>
                    <a:lstStyle/>
                    <a:p>
                      <a:pPr algn="ctr"/>
                      <a:r>
                        <a:rPr lang="en-GB" sz="1500">
                          <a:effectLst/>
                        </a:rPr>
                        <a:t>A-</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dirty="0">
                          <a:effectLst/>
                        </a:rPr>
                        <a:t>Objective almost Achieved</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374244962"/>
                  </a:ext>
                </a:extLst>
              </a:tr>
              <a:tr h="234868">
                <a:tc>
                  <a:txBody>
                    <a:bodyPr/>
                    <a:lstStyle/>
                    <a:p>
                      <a:pPr algn="ctr"/>
                      <a:r>
                        <a:rPr lang="en-GB" sz="11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pPr algn="ctr"/>
                      <a:r>
                        <a:rPr lang="en-GB" sz="900" dirty="0">
                          <a:effectLst/>
                        </a:rPr>
                        <a:t>Objective not achieved</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2319773045"/>
                  </a:ext>
                </a:extLst>
              </a:tr>
              <a:tr h="362977">
                <a:tc>
                  <a:txBody>
                    <a:bodyPr/>
                    <a:lstStyle/>
                    <a:p>
                      <a:pPr algn="ctr"/>
                      <a:r>
                        <a:rPr lang="en-GB" sz="1700">
                          <a:effectLst/>
                        </a:rPr>
                        <a:t>____sp</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dirty="0">
                          <a:effectLst/>
                        </a:rPr>
                        <a:t>Try spelling this word again</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360845545"/>
                  </a:ext>
                </a:extLst>
              </a:tr>
              <a:tr h="395291">
                <a:tc>
                  <a:txBody>
                    <a:bodyPr/>
                    <a:lstStyle/>
                    <a:p>
                      <a:pPr algn="ctr"/>
                      <a:r>
                        <a:rPr lang="en-GB" sz="13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Does not make sense/ meaning is unclear</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4050759372"/>
                  </a:ext>
                </a:extLst>
              </a:tr>
              <a:tr h="395291">
                <a:tc>
                  <a:txBody>
                    <a:bodyPr/>
                    <a:lstStyle/>
                    <a:p>
                      <a:pPr algn="ctr"/>
                      <a:r>
                        <a:rPr lang="en-GB" sz="1700" dirty="0">
                          <a:effectLst/>
                        </a:rPr>
                        <a:t>P</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Find and include the missing punctuation on this line</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3048922127"/>
                  </a:ext>
                </a:extLst>
              </a:tr>
              <a:tr h="395291">
                <a:tc>
                  <a:txBody>
                    <a:bodyPr/>
                    <a:lstStyle/>
                    <a:p>
                      <a:pPr algn="ctr"/>
                      <a:r>
                        <a:rPr lang="en-GB" sz="17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A new paragraph is needed</a:t>
                      </a:r>
                      <a:endParaRPr lang="en-GB" sz="800">
                        <a:effectLst/>
                      </a:endParaRPr>
                    </a:p>
                    <a:p>
                      <a:r>
                        <a:rPr lang="en-GB" sz="900">
                          <a:effectLst/>
                        </a:rPr>
                        <a:t> </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801911199"/>
                  </a:ext>
                </a:extLst>
              </a:tr>
              <a:tr h="416467">
                <a:tc>
                  <a:txBody>
                    <a:bodyPr/>
                    <a:lstStyle/>
                    <a:p>
                      <a:pPr algn="ctr"/>
                      <a:r>
                        <a:rPr lang="en-GB" sz="17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Speech marks are missing or used incorrectly.</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423254001"/>
                  </a:ext>
                </a:extLst>
              </a:tr>
              <a:tr h="362977">
                <a:tc>
                  <a:txBody>
                    <a:bodyPr/>
                    <a:lstStyle/>
                    <a:p>
                      <a:pPr algn="ctr"/>
                      <a:r>
                        <a:rPr lang="en-GB" sz="17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A word or letter has been missed out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4162993268"/>
                  </a:ext>
                </a:extLst>
              </a:tr>
              <a:tr h="362977">
                <a:tc>
                  <a:txBody>
                    <a:bodyPr/>
                    <a:lstStyle/>
                    <a:p>
                      <a:pPr algn="ctr"/>
                      <a:endParaRPr lang="en-GB"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Error to be checked</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898070797"/>
                  </a:ext>
                </a:extLst>
              </a:tr>
              <a:tr h="197646">
                <a:tc>
                  <a:txBody>
                    <a:bodyPr/>
                    <a:lstStyle/>
                    <a:p>
                      <a:pPr algn="ctr"/>
                      <a:r>
                        <a:rPr lang="en-GB" sz="9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Correct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651432737"/>
                  </a:ext>
                </a:extLst>
              </a:tr>
              <a:tr h="197646">
                <a:tc>
                  <a:txBody>
                    <a:bodyPr/>
                    <a:lstStyle/>
                    <a:p>
                      <a:pPr algn="ctr"/>
                      <a:r>
                        <a:rPr lang="en-GB" sz="9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Incorrect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2349441635"/>
                  </a:ext>
                </a:extLst>
              </a:tr>
              <a:tr h="197646">
                <a:tc>
                  <a:txBody>
                    <a:bodyPr/>
                    <a:lstStyle/>
                    <a:p>
                      <a:pPr algn="ctr"/>
                      <a:r>
                        <a:rPr lang="en-GB" sz="9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Amazing!</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882405252"/>
                  </a:ext>
                </a:extLst>
              </a:tr>
              <a:tr h="341626">
                <a:tc>
                  <a:txBody>
                    <a:bodyPr/>
                    <a:lstStyle/>
                    <a:p>
                      <a:pPr algn="ctr"/>
                      <a:r>
                        <a:rPr lang="en-GB" sz="1600">
                          <a:effectLst/>
                        </a:rPr>
                        <a:t>→</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a:effectLst/>
                        </a:rPr>
                        <a:t>Next step</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1468027034"/>
                  </a:ext>
                </a:extLst>
              </a:tr>
              <a:tr h="197646">
                <a:tc>
                  <a:txBody>
                    <a:bodyPr/>
                    <a:lstStyle/>
                    <a:p>
                      <a:pPr algn="ctr"/>
                      <a:r>
                        <a:rPr lang="en-GB" sz="900">
                          <a:effectLst/>
                        </a:rPr>
                        <a:t>VF</a:t>
                      </a:r>
                      <a:endParaRPr lang="en-GB" sz="80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tc>
                  <a:txBody>
                    <a:bodyPr/>
                    <a:lstStyle/>
                    <a:p>
                      <a:r>
                        <a:rPr lang="en-GB" sz="900" dirty="0">
                          <a:effectLst/>
                        </a:rPr>
                        <a:t>Verbal Feedback</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345" marR="45345" marT="0" marB="0"/>
                </a:tc>
                <a:extLst>
                  <a:ext uri="{0D108BD9-81ED-4DB2-BD59-A6C34878D82A}">
                    <a16:rowId xmlns:a16="http://schemas.microsoft.com/office/drawing/2014/main" val="3743374514"/>
                  </a:ext>
                </a:extLst>
              </a:tr>
            </a:tbl>
          </a:graphicData>
        </a:graphic>
      </p:graphicFrame>
      <p:sp>
        <p:nvSpPr>
          <p:cNvPr id="5" name="Oval 1">
            <a:extLst>
              <a:ext uri="{FF2B5EF4-FFF2-40B4-BE49-F238E27FC236}">
                <a16:creationId xmlns:a16="http://schemas.microsoft.com/office/drawing/2014/main" id="{EDD63AF5-913C-8818-C8DF-E76C3E8B4869}"/>
              </a:ext>
            </a:extLst>
          </p:cNvPr>
          <p:cNvSpPr>
            <a:spLocks noChangeArrowheads="1"/>
          </p:cNvSpPr>
          <p:nvPr/>
        </p:nvSpPr>
        <p:spPr bwMode="auto">
          <a:xfrm>
            <a:off x="2664857" y="5157192"/>
            <a:ext cx="936104" cy="17459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6036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4566" y="333035"/>
            <a:ext cx="6554867" cy="1524000"/>
          </a:xfrm>
        </p:spPr>
        <p:txBody>
          <a:bodyPr/>
          <a:lstStyle/>
          <a:p>
            <a:pPr eaLnBrk="1" hangingPunct="1"/>
            <a:r>
              <a:rPr lang="en-GB" dirty="0">
                <a:cs typeface="Times New Roman" pitchFamily="18" charset="0"/>
              </a:rPr>
              <a:t>Reporting to Parents </a:t>
            </a:r>
          </a:p>
        </p:txBody>
      </p:sp>
      <p:sp>
        <p:nvSpPr>
          <p:cNvPr id="31745" name="Content Placeholder 2"/>
          <p:cNvSpPr>
            <a:spLocks noGrp="1"/>
          </p:cNvSpPr>
          <p:nvPr>
            <p:ph idx="1"/>
          </p:nvPr>
        </p:nvSpPr>
        <p:spPr>
          <a:xfrm>
            <a:off x="1043608" y="1484784"/>
            <a:ext cx="7544098" cy="4249191"/>
          </a:xfrm>
        </p:spPr>
        <p:txBody>
          <a:bodyPr>
            <a:normAutofit/>
          </a:bodyPr>
          <a:lstStyle/>
          <a:p>
            <a:pPr marL="0" indent="0">
              <a:lnSpc>
                <a:spcPct val="150000"/>
              </a:lnSpc>
              <a:buNone/>
            </a:pPr>
            <a:r>
              <a:rPr lang="en-GB" dirty="0">
                <a:latin typeface="+mj-lt"/>
                <a:cs typeface="Times New Roman" pitchFamily="18" charset="0"/>
              </a:rPr>
              <a:t>Autumn Term - Parent’s Evening on: </a:t>
            </a:r>
          </a:p>
          <a:p>
            <a:pPr marL="0" indent="0">
              <a:lnSpc>
                <a:spcPct val="150000"/>
              </a:lnSpc>
              <a:buNone/>
            </a:pPr>
            <a:r>
              <a:rPr lang="en-GB" b="1" dirty="0">
                <a:latin typeface="+mj-lt"/>
                <a:cs typeface="Times New Roman" pitchFamily="18" charset="0"/>
              </a:rPr>
              <a:t>Monday 20th and Thursday 23rd October 2025</a:t>
            </a:r>
          </a:p>
          <a:p>
            <a:pPr marL="0" indent="0" eaLnBrk="1" hangingPunct="1">
              <a:lnSpc>
                <a:spcPct val="150000"/>
              </a:lnSpc>
              <a:buFont typeface="Symbol" pitchFamily="18" charset="2"/>
              <a:buNone/>
            </a:pPr>
            <a:r>
              <a:rPr lang="en-GB" dirty="0">
                <a:latin typeface="+mj-lt"/>
                <a:cs typeface="Times New Roman" pitchFamily="18" charset="0"/>
              </a:rPr>
              <a:t>Spring Term - Parent’s Evening on:</a:t>
            </a:r>
          </a:p>
          <a:p>
            <a:pPr marL="0" indent="0" eaLnBrk="1" hangingPunct="1">
              <a:lnSpc>
                <a:spcPct val="150000"/>
              </a:lnSpc>
              <a:buFont typeface="Symbol" pitchFamily="18" charset="2"/>
              <a:buNone/>
            </a:pPr>
            <a:r>
              <a:rPr lang="en-GB" b="1" dirty="0">
                <a:latin typeface="+mj-lt"/>
                <a:cs typeface="Times New Roman" pitchFamily="18" charset="0"/>
              </a:rPr>
              <a:t>Monday 9</a:t>
            </a:r>
            <a:r>
              <a:rPr lang="en-GB" b="1" baseline="30000" dirty="0">
                <a:latin typeface="+mj-lt"/>
                <a:cs typeface="Times New Roman" pitchFamily="18" charset="0"/>
              </a:rPr>
              <a:t>th</a:t>
            </a:r>
            <a:r>
              <a:rPr lang="en-GB" b="1" dirty="0">
                <a:latin typeface="+mj-lt"/>
                <a:cs typeface="Times New Roman" pitchFamily="18" charset="0"/>
              </a:rPr>
              <a:t> and Thursday 12</a:t>
            </a:r>
            <a:r>
              <a:rPr lang="en-GB" b="1" baseline="30000" dirty="0">
                <a:latin typeface="+mj-lt"/>
                <a:cs typeface="Times New Roman" pitchFamily="18" charset="0"/>
              </a:rPr>
              <a:t>th</a:t>
            </a:r>
            <a:r>
              <a:rPr lang="en-GB" b="1" dirty="0">
                <a:latin typeface="+mj-lt"/>
                <a:cs typeface="Times New Roman" pitchFamily="18" charset="0"/>
              </a:rPr>
              <a:t> February 2026</a:t>
            </a:r>
          </a:p>
          <a:p>
            <a:pPr marL="0" indent="0" eaLnBrk="1" hangingPunct="1">
              <a:lnSpc>
                <a:spcPct val="150000"/>
              </a:lnSpc>
              <a:buFont typeface="Symbol" pitchFamily="18" charset="2"/>
              <a:buNone/>
            </a:pPr>
            <a:r>
              <a:rPr lang="en-GB" dirty="0">
                <a:latin typeface="+mj-lt"/>
                <a:cs typeface="Times New Roman" pitchFamily="18" charset="0"/>
              </a:rPr>
              <a:t>Summer Term: End of Year Reports: </a:t>
            </a:r>
          </a:p>
          <a:p>
            <a:pPr marL="0" indent="0" eaLnBrk="1" hangingPunct="1">
              <a:lnSpc>
                <a:spcPct val="150000"/>
              </a:lnSpc>
              <a:buFont typeface="Symbol" pitchFamily="18" charset="2"/>
              <a:buNone/>
            </a:pPr>
            <a:r>
              <a:rPr lang="en-GB" b="1" dirty="0">
                <a:latin typeface="+mj-lt"/>
                <a:cs typeface="Times New Roman" pitchFamily="18" charset="0"/>
              </a:rPr>
              <a:t>Wednesday 15</a:t>
            </a:r>
            <a:r>
              <a:rPr lang="en-GB" b="1" baseline="30000" dirty="0">
                <a:latin typeface="+mj-lt"/>
                <a:cs typeface="Times New Roman" pitchFamily="18" charset="0"/>
              </a:rPr>
              <a:t>th</a:t>
            </a:r>
            <a:r>
              <a:rPr lang="en-GB" b="1" dirty="0">
                <a:latin typeface="+mj-lt"/>
                <a:cs typeface="Times New Roman" pitchFamily="18" charset="0"/>
              </a:rPr>
              <a:t> July 2026</a:t>
            </a:r>
          </a:p>
        </p:txBody>
      </p:sp>
      <p:pic>
        <p:nvPicPr>
          <p:cNvPr id="6" name="Picture 5" descr="Icon&#10;&#10;Description automatically generated">
            <a:extLst>
              <a:ext uri="{FF2B5EF4-FFF2-40B4-BE49-F238E27FC236}">
                <a16:creationId xmlns:a16="http://schemas.microsoft.com/office/drawing/2014/main" id="{B5F00665-64FC-B822-1632-FD7B4FC68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55576" y="32792"/>
            <a:ext cx="6554867" cy="1524000"/>
          </a:xfrm>
        </p:spPr>
        <p:txBody>
          <a:bodyPr/>
          <a:lstStyle/>
          <a:p>
            <a:pPr eaLnBrk="1" hangingPunct="1"/>
            <a:r>
              <a:rPr lang="en-GB" dirty="0">
                <a:cs typeface="Times New Roman" pitchFamily="18" charset="0"/>
              </a:rPr>
              <a:t>Open door policy</a:t>
            </a:r>
          </a:p>
        </p:txBody>
      </p:sp>
      <p:sp>
        <p:nvSpPr>
          <p:cNvPr id="32769" name="Content Placeholder 2"/>
          <p:cNvSpPr>
            <a:spLocks noGrp="1"/>
          </p:cNvSpPr>
          <p:nvPr>
            <p:ph idx="1"/>
          </p:nvPr>
        </p:nvSpPr>
        <p:spPr>
          <a:xfrm>
            <a:off x="733872" y="1096342"/>
            <a:ext cx="7408863" cy="4509120"/>
          </a:xfrm>
        </p:spPr>
        <p:txBody>
          <a:bodyPr>
            <a:normAutofit fontScale="85000" lnSpcReduction="10000"/>
          </a:bodyPr>
          <a:lstStyle/>
          <a:p>
            <a:pPr eaLnBrk="1" hangingPunct="1">
              <a:buFont typeface="Wingdings" pitchFamily="2" charset="2"/>
              <a:buChar char="§"/>
            </a:pPr>
            <a:r>
              <a:rPr lang="en-GB" sz="2000" dirty="0">
                <a:latin typeface="+mj-lt"/>
                <a:cs typeface="Times New Roman" pitchFamily="18" charset="0"/>
              </a:rPr>
              <a:t>St Chad’s operates an open door policy. If you have an issue or concern, please discuss it firstly with the </a:t>
            </a:r>
            <a:r>
              <a:rPr lang="en-GB" sz="2000" b="1" dirty="0">
                <a:latin typeface="+mj-lt"/>
                <a:cs typeface="Times New Roman" pitchFamily="18" charset="0"/>
              </a:rPr>
              <a:t>class teacher.</a:t>
            </a:r>
          </a:p>
          <a:p>
            <a:pPr eaLnBrk="1" hangingPunct="1">
              <a:buFont typeface="Wingdings" pitchFamily="2" charset="2"/>
              <a:buChar char="§"/>
            </a:pPr>
            <a:r>
              <a:rPr lang="en-GB" sz="2000" dirty="0">
                <a:latin typeface="+mj-lt"/>
                <a:cs typeface="Times New Roman" pitchFamily="18" charset="0"/>
              </a:rPr>
              <a:t>First thing in the morning when the door is opened or when the teacher is seeing the children out at the end of day, is not always the most convenient time to discuss concerns. </a:t>
            </a:r>
          </a:p>
          <a:p>
            <a:pPr eaLnBrk="1" hangingPunct="1">
              <a:buFont typeface="Wingdings" pitchFamily="2" charset="2"/>
              <a:buChar char="§"/>
            </a:pPr>
            <a:r>
              <a:rPr lang="en-GB" sz="2000" dirty="0">
                <a:latin typeface="+mj-lt"/>
                <a:cs typeface="Times New Roman" pitchFamily="18" charset="0"/>
              </a:rPr>
              <a:t>You can call the office or send the teacher a message to make an appointment or ask for a call back. </a:t>
            </a:r>
          </a:p>
          <a:p>
            <a:pPr eaLnBrk="1" hangingPunct="1">
              <a:buFont typeface="Wingdings" pitchFamily="2" charset="2"/>
              <a:buChar char="§"/>
            </a:pPr>
            <a:r>
              <a:rPr lang="en-GB" sz="2000" dirty="0">
                <a:latin typeface="+mj-lt"/>
                <a:cs typeface="Times New Roman" pitchFamily="18" charset="0"/>
              </a:rPr>
              <a:t>The preferre</a:t>
            </a:r>
            <a:r>
              <a:rPr lang="en-GB" dirty="0">
                <a:latin typeface="+mj-lt"/>
                <a:cs typeface="Times New Roman" pitchFamily="18" charset="0"/>
              </a:rPr>
              <a:t>d method of communication is Seesaw.  Any class related messages will be sent through this platform where as any whole school/sport messages will be sent through Parent App.</a:t>
            </a:r>
            <a:endParaRPr lang="en-GB" sz="2000" dirty="0">
              <a:latin typeface="+mj-lt"/>
              <a:cs typeface="Times New Roman" pitchFamily="18" charset="0"/>
            </a:endParaRPr>
          </a:p>
          <a:p>
            <a:pPr eaLnBrk="1" hangingPunct="1">
              <a:buFont typeface="Wingdings" pitchFamily="2" charset="2"/>
              <a:buChar char="§"/>
            </a:pPr>
            <a:r>
              <a:rPr lang="en-GB" sz="2000" dirty="0">
                <a:latin typeface="+mj-lt"/>
                <a:cs typeface="Times New Roman" pitchFamily="18" charset="0"/>
              </a:rPr>
              <a:t>We will always respond within 48 hours.</a:t>
            </a:r>
          </a:p>
          <a:p>
            <a:pPr eaLnBrk="1" hangingPunct="1">
              <a:buFont typeface="Wingdings" pitchFamily="2" charset="2"/>
              <a:buChar char="§"/>
            </a:pPr>
            <a:r>
              <a:rPr lang="en-GB" sz="2000" dirty="0">
                <a:latin typeface="+mj-lt"/>
                <a:cs typeface="Times New Roman" pitchFamily="18" charset="0"/>
              </a:rPr>
              <a:t>In the rare event that the matter cannot be resolved with the teacher, please contact the Key Stage Leader (EYFS/KS1 </a:t>
            </a:r>
            <a:r>
              <a:rPr lang="en-GB" sz="2000" b="1" dirty="0">
                <a:latin typeface="+mj-lt"/>
                <a:cs typeface="Times New Roman" pitchFamily="18" charset="0"/>
              </a:rPr>
              <a:t>Mrs Harwood </a:t>
            </a:r>
            <a:r>
              <a:rPr lang="en-GB" sz="2000" dirty="0">
                <a:latin typeface="+mj-lt"/>
                <a:cs typeface="Times New Roman" pitchFamily="18" charset="0"/>
              </a:rPr>
              <a:t>or KS2 </a:t>
            </a:r>
            <a:r>
              <a:rPr lang="en-GB" sz="2000" b="1" dirty="0">
                <a:latin typeface="+mj-lt"/>
                <a:cs typeface="Times New Roman" pitchFamily="18" charset="0"/>
              </a:rPr>
              <a:t>Mr Blackburn</a:t>
            </a:r>
            <a:r>
              <a:rPr lang="en-GB" sz="2000" dirty="0">
                <a:latin typeface="+mj-lt"/>
                <a:cs typeface="Times New Roman" pitchFamily="18" charset="0"/>
              </a:rPr>
              <a:t>). </a:t>
            </a:r>
          </a:p>
          <a:p>
            <a:pPr eaLnBrk="1" hangingPunct="1">
              <a:buFont typeface="Wingdings" pitchFamily="2" charset="2"/>
              <a:buChar char="§"/>
            </a:pPr>
            <a:r>
              <a:rPr lang="en-GB" sz="2000" dirty="0">
                <a:latin typeface="+mj-lt"/>
                <a:cs typeface="Times New Roman" pitchFamily="18" charset="0"/>
              </a:rPr>
              <a:t>If there is still no resolution, then please contact </a:t>
            </a:r>
            <a:r>
              <a:rPr lang="en-GB" sz="2000" b="1" dirty="0">
                <a:latin typeface="+mj-lt"/>
                <a:cs typeface="Times New Roman" pitchFamily="18" charset="0"/>
              </a:rPr>
              <a:t>Mrs Bitsakaki</a:t>
            </a:r>
            <a:r>
              <a:rPr lang="en-GB" sz="2000" dirty="0">
                <a:latin typeface="+mj-lt"/>
                <a:cs typeface="Times New Roman" pitchFamily="18" charset="0"/>
              </a:rPr>
              <a:t>.</a:t>
            </a:r>
          </a:p>
        </p:txBody>
      </p:sp>
      <p:pic>
        <p:nvPicPr>
          <p:cNvPr id="6" name="Picture 5" descr="Icon&#10;&#10;Description automatically generated">
            <a:extLst>
              <a:ext uri="{FF2B5EF4-FFF2-40B4-BE49-F238E27FC236}">
                <a16:creationId xmlns:a16="http://schemas.microsoft.com/office/drawing/2014/main" id="{C5F2A439-09A8-0584-5265-550B07D2C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05462"/>
            <a:ext cx="1088603" cy="12525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33400" y="533401"/>
            <a:ext cx="8359080" cy="1023392"/>
          </a:xfrm>
        </p:spPr>
        <p:txBody>
          <a:bodyPr>
            <a:normAutofit/>
          </a:bodyPr>
          <a:lstStyle/>
          <a:p>
            <a:pPr eaLnBrk="1" hangingPunct="1"/>
            <a:r>
              <a:rPr lang="en-GB" sz="2800" dirty="0">
                <a:latin typeface="Gill Sans MT" panose="020B0502020104020203" pitchFamily="34" charset="0"/>
                <a:cs typeface="Times New Roman" pitchFamily="18" charset="0"/>
              </a:rPr>
              <a:t>Our mission statement</a:t>
            </a:r>
          </a:p>
        </p:txBody>
      </p:sp>
      <p:sp>
        <p:nvSpPr>
          <p:cNvPr id="14338" name="Subtitle 2"/>
          <p:cNvSpPr>
            <a:spLocks noGrp="1"/>
          </p:cNvSpPr>
          <p:nvPr>
            <p:ph type="subTitle" idx="1"/>
          </p:nvPr>
        </p:nvSpPr>
        <p:spPr>
          <a:xfrm>
            <a:off x="533400" y="1988840"/>
            <a:ext cx="5622776" cy="3096344"/>
          </a:xfrm>
        </p:spPr>
        <p:txBody>
          <a:bodyPr>
            <a:normAutofit fontScale="85000" lnSpcReduction="10000"/>
          </a:bodyPr>
          <a:lstStyle/>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Poulton St Chad’s, we believe every child is a gift from God, blessed with their own gifts and talents. It is our mission to ensure children are safe, happy and can thrive. We aim to give our children a love for learning through our engaging curriculum and enrichment opportunities; a love for God within our distinctly Christian setting and a love for one another through our nurturing environment and inclusive relationships.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Every day we are guided by our biblical root: "Let all that you do be done in love."  (1 Corinthians 16:14) and by our school motto: LOVE LEARNING. LOVE GOD. LOVE ONE ANOTHER.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sz="4400" dirty="0">
              <a:latin typeface="Gill Sans MT" panose="020B0502020104020203" pitchFamily="34" charset="0"/>
              <a:cs typeface="Times New Roman" pitchFamily="18" charset="0"/>
            </a:endParaRPr>
          </a:p>
        </p:txBody>
      </p:sp>
      <p:pic>
        <p:nvPicPr>
          <p:cNvPr id="3" name="Picture 2" descr="Icon&#10;&#10;Description automatically generated">
            <a:extLst>
              <a:ext uri="{FF2B5EF4-FFF2-40B4-BE49-F238E27FC236}">
                <a16:creationId xmlns:a16="http://schemas.microsoft.com/office/drawing/2014/main" id="{3270CDDB-9653-D83A-8681-748B13E1A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653136"/>
            <a:ext cx="1280384" cy="1473200"/>
          </a:xfrm>
          <a:prstGeom prst="rect">
            <a:avLst/>
          </a:prstGeom>
        </p:spPr>
      </p:pic>
    </p:spTree>
    <p:extLst>
      <p:ext uri="{BB962C8B-B14F-4D97-AF65-F5344CB8AC3E}">
        <p14:creationId xmlns:p14="http://schemas.microsoft.com/office/powerpoint/2010/main" val="28532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01D1-ADAF-43CD-864C-350D28D8142F}"/>
              </a:ext>
            </a:extLst>
          </p:cNvPr>
          <p:cNvSpPr>
            <a:spLocks noGrp="1"/>
          </p:cNvSpPr>
          <p:nvPr>
            <p:ph type="title"/>
          </p:nvPr>
        </p:nvSpPr>
        <p:spPr>
          <a:xfrm>
            <a:off x="899592" y="30253"/>
            <a:ext cx="6554867" cy="1524000"/>
          </a:xfrm>
        </p:spPr>
        <p:txBody>
          <a:bodyPr/>
          <a:lstStyle/>
          <a:p>
            <a:r>
              <a:rPr lang="en-GB" dirty="0"/>
              <a:t>Who to contact</a:t>
            </a:r>
          </a:p>
        </p:txBody>
      </p:sp>
      <p:pic>
        <p:nvPicPr>
          <p:cNvPr id="7" name="Content Placeholder 6">
            <a:extLst>
              <a:ext uri="{FF2B5EF4-FFF2-40B4-BE49-F238E27FC236}">
                <a16:creationId xmlns:a16="http://schemas.microsoft.com/office/drawing/2014/main" id="{5A44071B-C914-477F-A926-03D167DA4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265" t="16264" r="8315" b="5125"/>
          <a:stretch/>
        </p:blipFill>
        <p:spPr>
          <a:xfrm>
            <a:off x="373585" y="1052736"/>
            <a:ext cx="8635457" cy="5256584"/>
          </a:xfrm>
        </p:spPr>
      </p:pic>
    </p:spTree>
    <p:extLst>
      <p:ext uri="{BB962C8B-B14F-4D97-AF65-F5344CB8AC3E}">
        <p14:creationId xmlns:p14="http://schemas.microsoft.com/office/powerpoint/2010/main" val="1368241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4B6E-505C-4346-9954-9DD75B715DD2}"/>
              </a:ext>
            </a:extLst>
          </p:cNvPr>
          <p:cNvSpPr>
            <a:spLocks noGrp="1"/>
          </p:cNvSpPr>
          <p:nvPr>
            <p:ph type="title"/>
          </p:nvPr>
        </p:nvSpPr>
        <p:spPr>
          <a:xfrm>
            <a:off x="1403648" y="764704"/>
            <a:ext cx="6554867" cy="1524000"/>
          </a:xfrm>
        </p:spPr>
        <p:txBody>
          <a:bodyPr/>
          <a:lstStyle/>
          <a:p>
            <a:r>
              <a:rPr lang="en-GB" dirty="0"/>
              <a:t>A day in the life of year 5</a:t>
            </a:r>
          </a:p>
        </p:txBody>
      </p:sp>
      <p:sp>
        <p:nvSpPr>
          <p:cNvPr id="3" name="Content Placeholder 2">
            <a:extLst>
              <a:ext uri="{FF2B5EF4-FFF2-40B4-BE49-F238E27FC236}">
                <a16:creationId xmlns:a16="http://schemas.microsoft.com/office/drawing/2014/main" id="{A700144D-4E21-4858-8D1A-61737CC8F8B3}"/>
              </a:ext>
            </a:extLst>
          </p:cNvPr>
          <p:cNvSpPr>
            <a:spLocks noGrp="1"/>
          </p:cNvSpPr>
          <p:nvPr>
            <p:ph idx="1"/>
          </p:nvPr>
        </p:nvSpPr>
        <p:spPr>
          <a:xfrm>
            <a:off x="683568" y="2636912"/>
            <a:ext cx="6554867" cy="3767670"/>
          </a:xfrm>
        </p:spPr>
        <p:txBody>
          <a:bodyPr/>
          <a:lstStyle/>
          <a:p>
            <a:r>
              <a:rPr lang="en-GB" dirty="0">
                <a:hlinkClick r:id="rId2"/>
              </a:rPr>
              <a:t>https://poultonstchadsce.lancs.sch.uk/wp-content/uploads/2025/09/Year-5-Video.mp4</a:t>
            </a:r>
            <a:endParaRPr lang="en-GB" dirty="0"/>
          </a:p>
          <a:p>
            <a:endParaRPr lang="en-GB" dirty="0"/>
          </a:p>
        </p:txBody>
      </p:sp>
    </p:spTree>
    <p:extLst>
      <p:ext uri="{BB962C8B-B14F-4D97-AF65-F5344CB8AC3E}">
        <p14:creationId xmlns:p14="http://schemas.microsoft.com/office/powerpoint/2010/main" val="314075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797152"/>
            <a:ext cx="8229600" cy="1728192"/>
          </a:xfrm>
        </p:spPr>
        <p:txBody>
          <a:bodyPr rtlCol="0">
            <a:normAutofit fontScale="90000"/>
          </a:bodyPr>
          <a:lstStyle/>
          <a:p>
            <a:pPr>
              <a:defRPr/>
            </a:pPr>
            <a:r>
              <a:rPr lang="en-GB" dirty="0">
                <a:solidFill>
                  <a:schemeClr val="tx1"/>
                </a:solidFill>
                <a:cs typeface="Times New Roman" panose="02020603050405020304" pitchFamily="18" charset="0"/>
              </a:rPr>
              <a:t>Thank You </a:t>
            </a:r>
            <a:br>
              <a:rPr lang="en-GB" dirty="0">
                <a:solidFill>
                  <a:schemeClr val="tx1"/>
                </a:solidFill>
                <a:cs typeface="Times New Roman" panose="02020603050405020304" pitchFamily="18" charset="0"/>
              </a:rPr>
            </a:br>
            <a:r>
              <a:rPr lang="en-GB" dirty="0">
                <a:solidFill>
                  <a:schemeClr val="tx1"/>
                </a:solidFill>
                <a:cs typeface="Times New Roman" panose="02020603050405020304" pitchFamily="18" charset="0"/>
              </a:rPr>
              <a:t>Any questions?</a:t>
            </a:r>
            <a:br>
              <a:rPr lang="en-GB" dirty="0">
                <a:solidFill>
                  <a:schemeClr val="tx1"/>
                </a:solidFill>
                <a:cs typeface="Times New Roman" panose="02020603050405020304" pitchFamily="18" charset="0"/>
              </a:rPr>
            </a:br>
            <a:br>
              <a:rPr lang="en-GB" dirty="0">
                <a:solidFill>
                  <a:schemeClr val="tx1"/>
                </a:solidFill>
                <a:cs typeface="Times New Roman" panose="02020603050405020304" pitchFamily="18" charset="0"/>
              </a:rPr>
            </a:br>
            <a:r>
              <a:rPr lang="en-GB" sz="2700" b="1" dirty="0">
                <a:solidFill>
                  <a:srgbClr val="002060"/>
                </a:solidFill>
                <a:cs typeface="Times New Roman" panose="02020603050405020304" pitchFamily="18" charset="0"/>
              </a:rPr>
              <a:t>LOVE LEARNING. LOVE GOD. LOVE ONE ANOTHER.</a:t>
            </a:r>
            <a:br>
              <a:rPr lang="en-GB" sz="2700" b="1" dirty="0">
                <a:solidFill>
                  <a:srgbClr val="002060"/>
                </a:solidFill>
                <a:cs typeface="Times New Roman" panose="02020603050405020304" pitchFamily="18" charset="0"/>
              </a:rPr>
            </a:br>
            <a:br>
              <a:rPr lang="en-GB" sz="2700" b="1" dirty="0">
                <a:solidFill>
                  <a:srgbClr val="002060"/>
                </a:solidFill>
                <a:cs typeface="Times New Roman" panose="02020603050405020304" pitchFamily="18" charset="0"/>
              </a:rPr>
            </a:br>
            <a:r>
              <a:rPr lang="en-GB" sz="2200" b="1" dirty="0">
                <a:solidFill>
                  <a:srgbClr val="002060"/>
                </a:solidFill>
                <a:cs typeface="Times New Roman" panose="02020603050405020304" pitchFamily="18" charset="0"/>
              </a:rPr>
              <a:t>“Let all that you do be done in love” (1Corinthians 16:14)</a:t>
            </a:r>
            <a:br>
              <a:rPr lang="en-GB" sz="2200" b="1" dirty="0">
                <a:solidFill>
                  <a:srgbClr val="002060"/>
                </a:solidFill>
                <a:cs typeface="Times New Roman" panose="02020603050405020304" pitchFamily="18" charset="0"/>
              </a:rPr>
            </a:br>
            <a:br>
              <a:rPr lang="en-GB" sz="2700" b="1" dirty="0">
                <a:solidFill>
                  <a:srgbClr val="002060"/>
                </a:solidFill>
                <a:cs typeface="Times New Roman" panose="02020603050405020304" pitchFamily="18" charset="0"/>
              </a:rPr>
            </a:br>
            <a:br>
              <a:rPr lang="en-GB" dirty="0">
                <a:solidFill>
                  <a:srgbClr val="002060"/>
                </a:solidFill>
              </a:rPr>
            </a:br>
            <a:endParaRPr lang="en-GB" dirty="0">
              <a:solidFill>
                <a:schemeClr val="tx1"/>
              </a:solidFill>
              <a:cs typeface="Times New Roman" panose="02020603050405020304" pitchFamily="18" charset="0"/>
            </a:endParaRPr>
          </a:p>
        </p:txBody>
      </p:sp>
      <p:pic>
        <p:nvPicPr>
          <p:cNvPr id="5" name="Picture 4" descr="Icon&#10;&#10;Description automatically generated">
            <a:extLst>
              <a:ext uri="{FF2B5EF4-FFF2-40B4-BE49-F238E27FC236}">
                <a16:creationId xmlns:a16="http://schemas.microsoft.com/office/drawing/2014/main" id="{DEB17C88-B0EE-DAA9-03AD-0C7B0AA59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415" y="1628800"/>
            <a:ext cx="1627169" cy="1872208"/>
          </a:xfrm>
          <a:prstGeom prst="rect">
            <a:avLst/>
          </a:prstGeom>
        </p:spPr>
      </p:pic>
      <p:sp>
        <p:nvSpPr>
          <p:cNvPr id="3" name="TextBox 2">
            <a:extLst>
              <a:ext uri="{FF2B5EF4-FFF2-40B4-BE49-F238E27FC236}">
                <a16:creationId xmlns:a16="http://schemas.microsoft.com/office/drawing/2014/main" id="{E57984C0-4E23-4132-8A20-95AE75DCB5FE}"/>
              </a:ext>
            </a:extLst>
          </p:cNvPr>
          <p:cNvSpPr txBox="1"/>
          <p:nvPr/>
        </p:nvSpPr>
        <p:spPr>
          <a:xfrm>
            <a:off x="261244" y="548680"/>
            <a:ext cx="8882756" cy="523220"/>
          </a:xfrm>
          <a:prstGeom prst="rect">
            <a:avLst/>
          </a:prstGeom>
          <a:noFill/>
        </p:spPr>
        <p:txBody>
          <a:bodyPr wrap="square" rtlCol="0">
            <a:spAutoFit/>
          </a:bodyPr>
          <a:lstStyle/>
          <a:p>
            <a:pPr algn="ctr"/>
            <a:r>
              <a:rPr lang="en-GB" sz="2800" b="1" dirty="0"/>
              <a:t>MrBlackburn@poultonstchadsce.lancs.sch.uk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33400" y="1227138"/>
            <a:ext cx="6567488" cy="4218086"/>
          </a:xfrm>
        </p:spPr>
        <p:txBody>
          <a:bodyPr anchor="t">
            <a:normAutofit fontScale="90000"/>
          </a:bodyPr>
          <a:lstStyle/>
          <a:p>
            <a:r>
              <a:rPr lang="en-GB" sz="3600" u="sng" dirty="0">
                <a:cs typeface="Times New Roman" pitchFamily="18" charset="0"/>
              </a:rPr>
              <a:t>Staff</a:t>
            </a:r>
            <a:br>
              <a:rPr lang="en-GB" u="sng" dirty="0">
                <a:cs typeface="Times New Roman" pitchFamily="18" charset="0"/>
              </a:rPr>
            </a:br>
            <a:br>
              <a:rPr lang="en-GB" sz="2700" dirty="0">
                <a:cs typeface="Times New Roman" pitchFamily="18" charset="0"/>
              </a:rPr>
            </a:br>
            <a:r>
              <a:rPr lang="en-GB" sz="2700" dirty="0">
                <a:latin typeface="Gill Sans MT" panose="020B0502020104020203" pitchFamily="34" charset="0"/>
                <a:cs typeface="Times New Roman" pitchFamily="18" charset="0"/>
              </a:rPr>
              <a:t>Teacher:  </a:t>
            </a:r>
            <a:r>
              <a:rPr lang="en-GB" sz="1800" dirty="0">
                <a:latin typeface="Gill Sans MT" panose="020B0502020104020203" pitchFamily="34" charset="0"/>
                <a:cs typeface="Times New Roman" pitchFamily="18" charset="0"/>
              </a:rPr>
              <a:t>Mr Blackburn</a:t>
            </a:r>
            <a:br>
              <a:rPr lang="en-GB" sz="2700" dirty="0">
                <a:latin typeface="Gill Sans MT" panose="020B0502020104020203" pitchFamily="34" charset="0"/>
                <a:cs typeface="Times New Roman" pitchFamily="18" charset="0"/>
              </a:rPr>
            </a:br>
            <a:r>
              <a:rPr lang="en-GB" sz="2700" dirty="0">
                <a:latin typeface="Gill Sans MT" panose="020B0502020104020203" pitchFamily="34" charset="0"/>
                <a:cs typeface="Times New Roman" pitchFamily="18" charset="0"/>
              </a:rPr>
              <a:t>email: </a:t>
            </a:r>
            <a:r>
              <a:rPr lang="en-GB" sz="1800" dirty="0">
                <a:latin typeface="Gill Sans MT" panose="020B0502020104020203" pitchFamily="34" charset="0"/>
                <a:cs typeface="Times New Roman" pitchFamily="18" charset="0"/>
              </a:rPr>
              <a:t>MRBlackburn</a:t>
            </a:r>
            <a:r>
              <a:rPr lang="en-GB" sz="1800" b="1" kern="100" dirty="0">
                <a:effectLst/>
                <a:latin typeface="Baloo 2"/>
                <a:ea typeface="Aptos"/>
                <a:cs typeface="Times New Roman" panose="02020603050405020304" pitchFamily="18" charset="0"/>
              </a:rPr>
              <a:t>@poultonstchadsce.lancs.sch.uk</a:t>
            </a:r>
            <a:br>
              <a:rPr lang="en-GB" sz="2700" dirty="0">
                <a:latin typeface="Gill Sans MT" panose="020B0502020104020203" pitchFamily="34" charset="0"/>
                <a:cs typeface="Times New Roman" pitchFamily="18" charset="0"/>
              </a:rPr>
            </a:br>
            <a:br>
              <a:rPr lang="en-GB" sz="2700" dirty="0">
                <a:latin typeface="Gill Sans MT" panose="020B0502020104020203" pitchFamily="34" charset="0"/>
                <a:cs typeface="Times New Roman" pitchFamily="18" charset="0"/>
              </a:rPr>
            </a:br>
            <a:r>
              <a:rPr lang="en-GB" sz="2700" dirty="0">
                <a:latin typeface="Gill Sans MT" panose="020B0502020104020203" pitchFamily="34" charset="0"/>
                <a:cs typeface="Times New Roman" pitchFamily="18" charset="0"/>
              </a:rPr>
              <a:t>Teaching Assistants:  </a:t>
            </a:r>
            <a:r>
              <a:rPr lang="en-GB" sz="1800" dirty="0">
                <a:latin typeface="Gill Sans MT" panose="020B0502020104020203" pitchFamily="34" charset="0"/>
                <a:cs typeface="Times New Roman" pitchFamily="18" charset="0"/>
              </a:rPr>
              <a:t>Mrs Hopwood and Mrs Parkinson</a:t>
            </a:r>
            <a:br>
              <a:rPr lang="en-GB" sz="2700" dirty="0">
                <a:latin typeface="Gill Sans MT" panose="020B0502020104020203" pitchFamily="34" charset="0"/>
                <a:cs typeface="Times New Roman" pitchFamily="18" charset="0"/>
              </a:rPr>
            </a:br>
            <a:br>
              <a:rPr lang="en-GB" sz="2700" dirty="0">
                <a:latin typeface="Gill Sans MT" panose="020B0502020104020203" pitchFamily="34" charset="0"/>
                <a:cs typeface="Times New Roman" pitchFamily="18" charset="0"/>
              </a:rPr>
            </a:br>
            <a:r>
              <a:rPr lang="en-GB" sz="2700" dirty="0">
                <a:latin typeface="Gill Sans MT" panose="020B0502020104020203" pitchFamily="34" charset="0"/>
                <a:cs typeface="Times New Roman" pitchFamily="18" charset="0"/>
              </a:rPr>
              <a:t>Family Support Worker: Mrs Hardy</a:t>
            </a:r>
            <a:br>
              <a:rPr lang="en-GB" sz="2700" dirty="0">
                <a:latin typeface="Gill Sans MT" panose="020B0502020104020203" pitchFamily="34" charset="0"/>
                <a:cs typeface="Times New Roman" pitchFamily="18" charset="0"/>
              </a:rPr>
            </a:br>
            <a:r>
              <a:rPr lang="en-GB" sz="2700" dirty="0">
                <a:latin typeface="Gill Sans MT" panose="020B0502020104020203" pitchFamily="34" charset="0"/>
                <a:cs typeface="Times New Roman" pitchFamily="18" charset="0"/>
              </a:rPr>
              <a:t>email: </a:t>
            </a:r>
            <a:r>
              <a:rPr lang="en-GB" sz="1800" b="1" kern="100" dirty="0">
                <a:effectLst/>
                <a:latin typeface="Baloo 2"/>
                <a:ea typeface="Aptos"/>
                <a:cs typeface="Times New Roman" panose="02020603050405020304" pitchFamily="18" charset="0"/>
              </a:rPr>
              <a:t>fsw@poultonstchadsce.lancs.sch.uk</a:t>
            </a:r>
            <a:br>
              <a:rPr lang="en-GB" sz="1800" kern="100" dirty="0">
                <a:effectLst/>
                <a:latin typeface="Aptos"/>
                <a:ea typeface="Aptos"/>
                <a:cs typeface="Times New Roman" panose="02020603050405020304" pitchFamily="18" charset="0"/>
              </a:rPr>
            </a:br>
            <a:br>
              <a:rPr lang="en-GB" sz="2700" dirty="0">
                <a:latin typeface="Gill Sans MT" panose="020B0502020104020203" pitchFamily="34" charset="0"/>
                <a:cs typeface="Times New Roman" pitchFamily="18" charset="0"/>
              </a:rPr>
            </a:br>
            <a:br>
              <a:rPr lang="en-GB" sz="2000" dirty="0">
                <a:latin typeface="Gill Sans MT" panose="020B0502020104020203" pitchFamily="34" charset="0"/>
                <a:cs typeface="Times New Roman" pitchFamily="18" charset="0"/>
              </a:rPr>
            </a:br>
            <a:r>
              <a:rPr lang="en-GB" sz="2000" dirty="0">
                <a:latin typeface="Gill Sans MT" panose="020B0502020104020203" pitchFamily="34" charset="0"/>
                <a:cs typeface="Times New Roman" pitchFamily="18" charset="0"/>
              </a:rPr>
              <a:t>Mrs Parkinson will be teaching Year 5 on a Tuesday afternoon and on a Wednesday each week.</a:t>
            </a:r>
            <a:br>
              <a:rPr lang="en-GB" sz="3100" dirty="0">
                <a:latin typeface="Gill Sans MT" panose="020B0502020104020203" pitchFamily="34" charset="0"/>
                <a:cs typeface="Times New Roman" pitchFamily="18" charset="0"/>
              </a:rPr>
            </a:br>
            <a:br>
              <a:rPr lang="en-GB" sz="4000" dirty="0">
                <a:latin typeface="Gill Sans MT" panose="020B0502020104020203" pitchFamily="34" charset="0"/>
                <a:cs typeface="Times New Roman" pitchFamily="18" charset="0"/>
              </a:rPr>
            </a:br>
            <a:endParaRPr lang="en-GB" sz="2800" dirty="0">
              <a:latin typeface="Gill Sans MT" panose="020B0502020104020203" pitchFamily="34" charset="0"/>
              <a:cs typeface="Times New Roman" pitchFamily="18" charset="0"/>
            </a:endParaRPr>
          </a:p>
        </p:txBody>
      </p:sp>
      <p:sp>
        <p:nvSpPr>
          <p:cNvPr id="5" name="TextBox 4"/>
          <p:cNvSpPr txBox="1"/>
          <p:nvPr/>
        </p:nvSpPr>
        <p:spPr>
          <a:xfrm>
            <a:off x="2209800" y="290513"/>
            <a:ext cx="4891088" cy="657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3600" dirty="0">
                <a:solidFill>
                  <a:srgbClr val="000000"/>
                </a:solidFill>
                <a:latin typeface="Gill Sans MT" panose="020B0502020104020203" pitchFamily="34" charset="0"/>
                <a:cs typeface="Times New Roman" pitchFamily="18" charset="0"/>
              </a:rPr>
              <a:t>Welcome to Year 5.</a:t>
            </a:r>
          </a:p>
        </p:txBody>
      </p:sp>
      <p:pic>
        <p:nvPicPr>
          <p:cNvPr id="7" name="Picture 6" descr="Icon&#10;&#10;Description automatically generated">
            <a:extLst>
              <a:ext uri="{FF2B5EF4-FFF2-40B4-BE49-F238E27FC236}">
                <a16:creationId xmlns:a16="http://schemas.microsoft.com/office/drawing/2014/main" id="{F12A65B8-C78A-6BCC-502F-4EDEF440E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5332" y="4894262"/>
            <a:ext cx="1280384" cy="1473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68079" y="476672"/>
            <a:ext cx="6554867" cy="1524000"/>
          </a:xfrm>
        </p:spPr>
        <p:txBody>
          <a:bodyPr/>
          <a:lstStyle/>
          <a:p>
            <a:pPr eaLnBrk="1" hangingPunct="1"/>
            <a:r>
              <a:rPr lang="en-GB" dirty="0">
                <a:latin typeface="Gill Sans MT" panose="020B0502020104020203" pitchFamily="34" charset="0"/>
                <a:cs typeface="Times New Roman" pitchFamily="18" charset="0"/>
              </a:rPr>
              <a:t>Practicalities</a:t>
            </a:r>
          </a:p>
        </p:txBody>
      </p:sp>
      <p:sp>
        <p:nvSpPr>
          <p:cNvPr id="16385" name="Content Placeholder 2"/>
          <p:cNvSpPr>
            <a:spLocks noGrp="1"/>
          </p:cNvSpPr>
          <p:nvPr>
            <p:ph idx="1"/>
          </p:nvPr>
        </p:nvSpPr>
        <p:spPr>
          <a:xfrm>
            <a:off x="971600" y="1844824"/>
            <a:ext cx="7408862" cy="3451225"/>
          </a:xfrm>
        </p:spPr>
        <p:txBody>
          <a:bodyPr>
            <a:normAutofit/>
          </a:bodyPr>
          <a:lstStyle/>
          <a:p>
            <a:pPr eaLnBrk="1" hangingPunct="1">
              <a:buFont typeface="Wingdings" pitchFamily="2" charset="2"/>
              <a:buChar char="§"/>
            </a:pPr>
            <a:r>
              <a:rPr lang="en-GB" dirty="0">
                <a:latin typeface="Gill Sans MT" panose="020B0502020104020203" pitchFamily="34" charset="0"/>
                <a:cs typeface="Times New Roman" pitchFamily="18" charset="0"/>
              </a:rPr>
              <a:t>Please label all of your child’s uniform so it is easier to return if lost.</a:t>
            </a:r>
          </a:p>
          <a:p>
            <a:pPr eaLnBrk="1" hangingPunct="1">
              <a:buFont typeface="Wingdings" pitchFamily="2" charset="2"/>
              <a:buChar char="§"/>
            </a:pPr>
            <a:r>
              <a:rPr lang="en-GB" dirty="0">
                <a:latin typeface="Gill Sans MT" panose="020B0502020104020203" pitchFamily="34" charset="0"/>
                <a:cs typeface="Times New Roman" pitchFamily="18" charset="0"/>
              </a:rPr>
              <a:t>Your child should have a waterproof coat with a hood in school.</a:t>
            </a:r>
          </a:p>
          <a:p>
            <a:pPr eaLnBrk="1" hangingPunct="1">
              <a:buFont typeface="Wingdings" pitchFamily="2" charset="2"/>
              <a:buChar char="§"/>
            </a:pPr>
            <a:r>
              <a:rPr lang="en-GB" dirty="0">
                <a:latin typeface="Gill Sans MT" panose="020B0502020104020203" pitchFamily="34" charset="0"/>
                <a:cs typeface="Times New Roman" pitchFamily="18" charset="0"/>
              </a:rPr>
              <a:t>Packed lunch boxes should be labelled. </a:t>
            </a:r>
          </a:p>
          <a:p>
            <a:pPr eaLnBrk="1" hangingPunct="1">
              <a:buFont typeface="Wingdings" pitchFamily="2" charset="2"/>
              <a:buChar char="§"/>
            </a:pPr>
            <a:r>
              <a:rPr lang="en-GB" dirty="0">
                <a:latin typeface="Gill Sans MT" panose="020B0502020104020203" pitchFamily="34" charset="0"/>
                <a:cs typeface="Times New Roman" pitchFamily="18" charset="0"/>
              </a:rPr>
              <a:t>All children should have a named water bottle which contains only water.</a:t>
            </a:r>
          </a:p>
          <a:p>
            <a:pPr eaLnBrk="1" hangingPunct="1">
              <a:buFont typeface="Wingdings" pitchFamily="2" charset="2"/>
              <a:buChar char="§"/>
            </a:pPr>
            <a:r>
              <a:rPr lang="en-GB" dirty="0">
                <a:latin typeface="Gill Sans MT" panose="020B0502020104020203" pitchFamily="34" charset="0"/>
                <a:cs typeface="Times New Roman" pitchFamily="18" charset="0"/>
              </a:rPr>
              <a:t>Break times - KS2 pupils can buy fruit at the Junior Snack Bar (for 20p-40p) and toast is available on a Friday. </a:t>
            </a:r>
          </a:p>
        </p:txBody>
      </p:sp>
      <p:pic>
        <p:nvPicPr>
          <p:cNvPr id="6" name="Picture 5" descr="Icon&#10;&#10;Description automatically generated">
            <a:extLst>
              <a:ext uri="{FF2B5EF4-FFF2-40B4-BE49-F238E27FC236}">
                <a16:creationId xmlns:a16="http://schemas.microsoft.com/office/drawing/2014/main" id="{BEAA9D3A-95EE-08FF-A7BD-8FCAB7E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18877" y="116632"/>
            <a:ext cx="6554867" cy="1524000"/>
          </a:xfrm>
        </p:spPr>
        <p:txBody>
          <a:bodyPr/>
          <a:lstStyle/>
          <a:p>
            <a:pPr eaLnBrk="1" hangingPunct="1"/>
            <a:r>
              <a:rPr lang="en-GB" dirty="0">
                <a:latin typeface="Gill Sans MT" panose="020B0502020104020203" pitchFamily="34" charset="0"/>
                <a:cs typeface="Times New Roman" pitchFamily="18" charset="0"/>
              </a:rPr>
              <a:t>Practicalities continued</a:t>
            </a:r>
          </a:p>
        </p:txBody>
      </p:sp>
      <p:sp>
        <p:nvSpPr>
          <p:cNvPr id="17409" name="Content Placeholder 2"/>
          <p:cNvSpPr>
            <a:spLocks noGrp="1"/>
          </p:cNvSpPr>
          <p:nvPr>
            <p:ph idx="1"/>
          </p:nvPr>
        </p:nvSpPr>
        <p:spPr>
          <a:xfrm>
            <a:off x="899592" y="1936750"/>
            <a:ext cx="7571184" cy="2984500"/>
          </a:xfrm>
        </p:spPr>
        <p:txBody>
          <a:bodyPr>
            <a:normAutofit fontScale="92500" lnSpcReduction="10000"/>
          </a:bodyPr>
          <a:lstStyle/>
          <a:p>
            <a:pPr eaLnBrk="1" hangingPunct="1">
              <a:buFont typeface="Wingdings" pitchFamily="2" charset="2"/>
              <a:buChar char="§"/>
            </a:pPr>
            <a:r>
              <a:rPr lang="en-GB" dirty="0">
                <a:latin typeface="Gill Sans MT" panose="020B0502020104020203" pitchFamily="34" charset="0"/>
                <a:cs typeface="Times New Roman" pitchFamily="18" charset="0"/>
              </a:rPr>
              <a:t>If someone different is picking your child up, please phone the office in advance so that they can inform their class teacher.</a:t>
            </a:r>
          </a:p>
          <a:p>
            <a:pPr eaLnBrk="1" hangingPunct="1">
              <a:buFont typeface="Wingdings" pitchFamily="2" charset="2"/>
              <a:buChar char="§"/>
            </a:pPr>
            <a:r>
              <a:rPr lang="en-GB" dirty="0">
                <a:latin typeface="Gill Sans MT" panose="020B0502020104020203" pitchFamily="34" charset="0"/>
                <a:cs typeface="Times New Roman" pitchFamily="18" charset="0"/>
              </a:rPr>
              <a:t>School starts at 8.55am. The gate opens at 8:40am for EYFS/KS1 and at 8.45am for KS2. </a:t>
            </a:r>
          </a:p>
          <a:p>
            <a:pPr eaLnBrk="1" hangingPunct="1">
              <a:buFont typeface="Wingdings" pitchFamily="2" charset="2"/>
              <a:buChar char="§"/>
            </a:pPr>
            <a:r>
              <a:rPr lang="en-GB" dirty="0">
                <a:latin typeface="Gill Sans MT" panose="020B0502020104020203" pitchFamily="34" charset="0"/>
                <a:cs typeface="Times New Roman" pitchFamily="18" charset="0"/>
              </a:rPr>
              <a:t>Please drop your child off at the outside door. If your child is late they must enter school via the office and a late form completed by an adult.</a:t>
            </a:r>
          </a:p>
          <a:p>
            <a:pPr eaLnBrk="1" hangingPunct="1">
              <a:buFont typeface="Wingdings" pitchFamily="2" charset="2"/>
              <a:buChar char="§"/>
            </a:pPr>
            <a:r>
              <a:rPr lang="en-GB" dirty="0">
                <a:latin typeface="Gill Sans MT" panose="020B0502020104020203" pitchFamily="34" charset="0"/>
                <a:cs typeface="Times New Roman" pitchFamily="18" charset="0"/>
              </a:rPr>
              <a:t>School finishes at 3.10 for EYFS/KS1 and 3.15pm for KS2. </a:t>
            </a:r>
          </a:p>
          <a:p>
            <a:pPr eaLnBrk="1" hangingPunct="1">
              <a:buFont typeface="Wingdings" pitchFamily="2" charset="2"/>
              <a:buChar char="§"/>
            </a:pPr>
            <a:r>
              <a:rPr lang="en-GB" dirty="0">
                <a:latin typeface="Gill Sans MT" panose="020B0502020104020203" pitchFamily="34" charset="0"/>
                <a:cs typeface="Times New Roman" pitchFamily="18" charset="0"/>
              </a:rPr>
              <a:t>If you child is walking home or meeting you at a different collection point then please email me and let me know.</a:t>
            </a:r>
          </a:p>
        </p:txBody>
      </p:sp>
      <p:pic>
        <p:nvPicPr>
          <p:cNvPr id="6" name="Picture 5" descr="Icon&#10;&#10;Description automatically generated">
            <a:extLst>
              <a:ext uri="{FF2B5EF4-FFF2-40B4-BE49-F238E27FC236}">
                <a16:creationId xmlns:a16="http://schemas.microsoft.com/office/drawing/2014/main" id="{59428B83-9A46-88D5-6FB0-6D2F3B2EC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54558-7E04-4952-9510-C7D54C0B8CC8}"/>
              </a:ext>
            </a:extLst>
          </p:cNvPr>
          <p:cNvSpPr>
            <a:spLocks noGrp="1"/>
          </p:cNvSpPr>
          <p:nvPr>
            <p:ph type="title"/>
          </p:nvPr>
        </p:nvSpPr>
        <p:spPr>
          <a:xfrm>
            <a:off x="1171864" y="8838"/>
            <a:ext cx="6554867" cy="1524000"/>
          </a:xfrm>
        </p:spPr>
        <p:txBody>
          <a:bodyPr/>
          <a:lstStyle/>
          <a:p>
            <a:r>
              <a:rPr lang="en-GB" dirty="0"/>
              <a:t>Daily Timetable</a:t>
            </a:r>
          </a:p>
        </p:txBody>
      </p:sp>
      <p:pic>
        <p:nvPicPr>
          <p:cNvPr id="8" name="Picture 7" descr="Icon&#10;&#10;Description automatically generated">
            <a:extLst>
              <a:ext uri="{FF2B5EF4-FFF2-40B4-BE49-F238E27FC236}">
                <a16:creationId xmlns:a16="http://schemas.microsoft.com/office/drawing/2014/main" id="{0203B9FB-4C6E-4F85-9ACD-E7E53C515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550504"/>
            <a:ext cx="1136368" cy="1307496"/>
          </a:xfrm>
          <a:prstGeom prst="rect">
            <a:avLst/>
          </a:prstGeom>
        </p:spPr>
      </p:pic>
      <p:pic>
        <p:nvPicPr>
          <p:cNvPr id="4" name="Picture 3">
            <a:extLst>
              <a:ext uri="{FF2B5EF4-FFF2-40B4-BE49-F238E27FC236}">
                <a16:creationId xmlns:a16="http://schemas.microsoft.com/office/drawing/2014/main" id="{CED1AAF2-F732-4D55-A06E-E801EA9885E9}"/>
              </a:ext>
            </a:extLst>
          </p:cNvPr>
          <p:cNvPicPr>
            <a:picLocks noChangeAspect="1"/>
          </p:cNvPicPr>
          <p:nvPr/>
        </p:nvPicPr>
        <p:blipFill>
          <a:blip r:embed="rId3"/>
          <a:stretch>
            <a:fillRect/>
          </a:stretch>
        </p:blipFill>
        <p:spPr>
          <a:xfrm>
            <a:off x="533400" y="1196752"/>
            <a:ext cx="8316416" cy="4223521"/>
          </a:xfrm>
          <a:prstGeom prst="rect">
            <a:avLst/>
          </a:prstGeom>
        </p:spPr>
      </p:pic>
    </p:spTree>
    <p:extLst>
      <p:ext uri="{BB962C8B-B14F-4D97-AF65-F5344CB8AC3E}">
        <p14:creationId xmlns:p14="http://schemas.microsoft.com/office/powerpoint/2010/main" val="131023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81237" y="332656"/>
            <a:ext cx="6554867" cy="1524000"/>
          </a:xfrm>
        </p:spPr>
        <p:txBody>
          <a:bodyPr/>
          <a:lstStyle/>
          <a:p>
            <a:pPr eaLnBrk="1" hangingPunct="1"/>
            <a:r>
              <a:rPr lang="en-GB" dirty="0">
                <a:cs typeface="Times New Roman" pitchFamily="18" charset="0"/>
              </a:rPr>
              <a:t>P.E.</a:t>
            </a:r>
          </a:p>
        </p:txBody>
      </p:sp>
      <p:sp>
        <p:nvSpPr>
          <p:cNvPr id="19457" name="Content Placeholder 2"/>
          <p:cNvSpPr>
            <a:spLocks noGrp="1"/>
          </p:cNvSpPr>
          <p:nvPr>
            <p:ph idx="1"/>
          </p:nvPr>
        </p:nvSpPr>
        <p:spPr>
          <a:xfrm>
            <a:off x="867569" y="2053445"/>
            <a:ext cx="7408862" cy="3451225"/>
          </a:xfrm>
        </p:spPr>
        <p:txBody>
          <a:bodyPr>
            <a:normAutofit/>
          </a:bodyPr>
          <a:lstStyle/>
          <a:p>
            <a:pPr eaLnBrk="1" hangingPunct="1">
              <a:buFont typeface="Wingdings" pitchFamily="2" charset="2"/>
              <a:buChar char="§"/>
            </a:pPr>
            <a:r>
              <a:rPr lang="en-GB" sz="2100" dirty="0">
                <a:latin typeface="+mj-lt"/>
                <a:cs typeface="Times New Roman" pitchFamily="18" charset="0"/>
              </a:rPr>
              <a:t>In Year 5, your child will have P.E on Mondays and Wednesdays. Please ensure that they come dressed in P.E kit on these days.</a:t>
            </a:r>
          </a:p>
          <a:p>
            <a:pPr eaLnBrk="1" hangingPunct="1">
              <a:buFont typeface="Wingdings" pitchFamily="2" charset="2"/>
              <a:buChar char="§"/>
            </a:pPr>
            <a:r>
              <a:rPr lang="en-GB" sz="2100" dirty="0">
                <a:latin typeface="+mj-lt"/>
                <a:cs typeface="Times New Roman" pitchFamily="18" charset="0"/>
              </a:rPr>
              <a:t>Jewellery must not be worn for PE (earrings must be covered with plasters or taken out by the child)</a:t>
            </a:r>
          </a:p>
          <a:p>
            <a:pPr eaLnBrk="1" hangingPunct="1">
              <a:buFont typeface="Wingdings" pitchFamily="2" charset="2"/>
              <a:buChar char="§"/>
            </a:pPr>
            <a:r>
              <a:rPr lang="en-GB" sz="2100" dirty="0">
                <a:latin typeface="+mj-lt"/>
                <a:cs typeface="Times New Roman" pitchFamily="18" charset="0"/>
              </a:rPr>
              <a:t>Long hair must be tied back during school and all P.E lessons (only plain navy or blue hairbands are acceptable).</a:t>
            </a:r>
          </a:p>
          <a:p>
            <a:pPr eaLnBrk="1" hangingPunct="1">
              <a:buFont typeface="Wingdings" pitchFamily="2" charset="2"/>
              <a:buChar char="§"/>
            </a:pPr>
            <a:endParaRPr lang="en-GB" dirty="0">
              <a:latin typeface="+mj-lt"/>
              <a:cs typeface="Times New Roman" pitchFamily="18" charset="0"/>
            </a:endParaRPr>
          </a:p>
        </p:txBody>
      </p:sp>
      <p:pic>
        <p:nvPicPr>
          <p:cNvPr id="6" name="Picture 5" descr="Icon&#10;&#10;Description automatically generated">
            <a:extLst>
              <a:ext uri="{FF2B5EF4-FFF2-40B4-BE49-F238E27FC236}">
                <a16:creationId xmlns:a16="http://schemas.microsoft.com/office/drawing/2014/main" id="{9418804D-CEC2-517B-342D-626823C7F6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94"/>
          <a:stretch/>
        </p:blipFill>
        <p:spPr>
          <a:xfrm>
            <a:off x="179513" y="5562172"/>
            <a:ext cx="1008112" cy="12525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90274" y="188640"/>
            <a:ext cx="6554867" cy="1524000"/>
          </a:xfrm>
        </p:spPr>
        <p:txBody>
          <a:bodyPr/>
          <a:lstStyle/>
          <a:p>
            <a:pPr eaLnBrk="1" hangingPunct="1"/>
            <a:r>
              <a:rPr lang="en-GB" dirty="0">
                <a:cs typeface="Times New Roman" pitchFamily="18" charset="0"/>
              </a:rPr>
              <a:t>Behaviour</a:t>
            </a:r>
          </a:p>
        </p:txBody>
      </p:sp>
      <p:sp>
        <p:nvSpPr>
          <p:cNvPr id="20481" name="Content Placeholder 2"/>
          <p:cNvSpPr>
            <a:spLocks noGrp="1"/>
          </p:cNvSpPr>
          <p:nvPr>
            <p:ph idx="1"/>
          </p:nvPr>
        </p:nvSpPr>
        <p:spPr>
          <a:xfrm>
            <a:off x="723813" y="1628800"/>
            <a:ext cx="8048500" cy="3451225"/>
          </a:xfrm>
        </p:spPr>
        <p:txBody>
          <a:bodyPr>
            <a:normAutofit fontScale="85000" lnSpcReduction="20000"/>
          </a:bodyPr>
          <a:lstStyle/>
          <a:p>
            <a:pPr eaLnBrk="1" hangingPunct="1">
              <a:lnSpc>
                <a:spcPct val="90000"/>
              </a:lnSpc>
              <a:buFont typeface="Wingdings" pitchFamily="2" charset="2"/>
              <a:buChar char="§"/>
            </a:pPr>
            <a:r>
              <a:rPr lang="en-GB" sz="2200" dirty="0">
                <a:latin typeface="+mj-lt"/>
                <a:cs typeface="Times New Roman" pitchFamily="18" charset="0"/>
              </a:rPr>
              <a:t>We have been reviewing our Behaviour Policy.</a:t>
            </a:r>
          </a:p>
          <a:p>
            <a:pPr eaLnBrk="1" hangingPunct="1">
              <a:lnSpc>
                <a:spcPct val="90000"/>
              </a:lnSpc>
              <a:buFont typeface="Wingdings" pitchFamily="2" charset="2"/>
              <a:buChar char="§"/>
            </a:pPr>
            <a:r>
              <a:rPr lang="en-GB" sz="2200" dirty="0">
                <a:latin typeface="+mj-lt"/>
                <a:cs typeface="Times New Roman" pitchFamily="18" charset="0"/>
              </a:rPr>
              <a:t>It is important that we work together as a partnership and that you understand how behaviour issues are dealt with at school. </a:t>
            </a:r>
          </a:p>
          <a:p>
            <a:pPr eaLnBrk="1" hangingPunct="1">
              <a:lnSpc>
                <a:spcPct val="90000"/>
              </a:lnSpc>
              <a:buFont typeface="Wingdings" pitchFamily="2" charset="2"/>
              <a:buChar char="§"/>
            </a:pPr>
            <a:r>
              <a:rPr lang="en-GB" sz="2200" dirty="0">
                <a:latin typeface="+mj-lt"/>
                <a:cs typeface="Times New Roman" pitchFamily="18" charset="0"/>
              </a:rPr>
              <a:t>Please can we ask that you sign your child’s planner after reading the Home School Agreement.</a:t>
            </a:r>
          </a:p>
          <a:p>
            <a:pPr eaLnBrk="1" hangingPunct="1">
              <a:lnSpc>
                <a:spcPct val="90000"/>
              </a:lnSpc>
              <a:buFont typeface="Wingdings" pitchFamily="2" charset="2"/>
              <a:buChar char="§"/>
            </a:pPr>
            <a:r>
              <a:rPr lang="en-GB" sz="2200" dirty="0">
                <a:latin typeface="+mj-lt"/>
                <a:cs typeface="Times New Roman" pitchFamily="18" charset="0"/>
              </a:rPr>
              <a:t>At St Chad’s we promote positive behaviour throughout and we have many positive reinforcements in place. For example in Year 5, we reward with a recognition board, marble jar, stickers and recognition cards. All children also receive house points.</a:t>
            </a:r>
          </a:p>
          <a:p>
            <a:pPr eaLnBrk="1" hangingPunct="1">
              <a:lnSpc>
                <a:spcPct val="90000"/>
              </a:lnSpc>
              <a:buFont typeface="Wingdings" pitchFamily="2" charset="2"/>
              <a:buChar char="§"/>
            </a:pPr>
            <a:r>
              <a:rPr lang="en-GB" sz="2200" dirty="0">
                <a:latin typeface="+mj-lt"/>
                <a:cs typeface="Times New Roman" pitchFamily="18" charset="0"/>
              </a:rPr>
              <a:t>Children are also chosen for Star Of The Week and Learner Of the Week Awards. </a:t>
            </a:r>
          </a:p>
          <a:p>
            <a:pPr eaLnBrk="1" hangingPunct="1">
              <a:lnSpc>
                <a:spcPct val="90000"/>
              </a:lnSpc>
              <a:buFont typeface="Wingdings" pitchFamily="2" charset="2"/>
              <a:buChar char="§"/>
            </a:pPr>
            <a:r>
              <a:rPr lang="en-GB" sz="2200" dirty="0">
                <a:latin typeface="+mj-lt"/>
                <a:cs typeface="Times New Roman" pitchFamily="18" charset="0"/>
              </a:rPr>
              <a:t>We always try to catch children being good!</a:t>
            </a:r>
          </a:p>
        </p:txBody>
      </p:sp>
      <p:pic>
        <p:nvPicPr>
          <p:cNvPr id="6" name="Picture 5" descr="Icon&#10;&#10;Description automatically generated">
            <a:extLst>
              <a:ext uri="{FF2B5EF4-FFF2-40B4-BE49-F238E27FC236}">
                <a16:creationId xmlns:a16="http://schemas.microsoft.com/office/drawing/2014/main" id="{E0DAE960-B680-525B-D661-E80596C3A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62172"/>
            <a:ext cx="1088603" cy="1252538"/>
          </a:xfrm>
          <a:prstGeom prst="rect">
            <a:avLst/>
          </a:prstGeom>
        </p:spPr>
      </p:pic>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2034</TotalTime>
  <Words>2269</Words>
  <Application>Microsoft Office PowerPoint</Application>
  <PresentationFormat>On-screen Show (4:3)</PresentationFormat>
  <Paragraphs>186</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Arial</vt:lpstr>
      <vt:lpstr>Baloo 2</vt:lpstr>
      <vt:lpstr>Calibri</vt:lpstr>
      <vt:lpstr>Century Gothic</vt:lpstr>
      <vt:lpstr>Gill Sans MT</vt:lpstr>
      <vt:lpstr>Symbol</vt:lpstr>
      <vt:lpstr>Wingdings</vt:lpstr>
      <vt:lpstr>Wingdings 3</vt:lpstr>
      <vt:lpstr>Slice</vt:lpstr>
      <vt:lpstr>PowerPoint Presentation</vt:lpstr>
      <vt:lpstr>Welcome</vt:lpstr>
      <vt:lpstr>Our mission statement</vt:lpstr>
      <vt:lpstr>Staff  Teacher:  Mr Blackburn email: MRBlackburn@poultonstchadsce.lancs.sch.uk  Teaching Assistants:  Mrs Hopwood and Mrs Parkinson  Family Support Worker: Mrs Hardy email: fsw@poultonstchadsce.lancs.sch.uk   Mrs Parkinson will be teaching Year 5 on a Tuesday afternoon and on a Wednesday each week.  </vt:lpstr>
      <vt:lpstr>Practicalities</vt:lpstr>
      <vt:lpstr>Practicalities continued</vt:lpstr>
      <vt:lpstr>Daily Timetable</vt:lpstr>
      <vt:lpstr>P.E.</vt:lpstr>
      <vt:lpstr>Behaviour</vt:lpstr>
      <vt:lpstr>Behaviour Continued</vt:lpstr>
      <vt:lpstr>PowerPoint Presentation</vt:lpstr>
      <vt:lpstr>Home Learning</vt:lpstr>
      <vt:lpstr>Home Learning</vt:lpstr>
      <vt:lpstr>Reading</vt:lpstr>
      <vt:lpstr>Expected Outcomes for Year 5  in Reading</vt:lpstr>
      <vt:lpstr>Expected Outcomes for Year 5  in Reading</vt:lpstr>
      <vt:lpstr>Expected Outcomes for Year 5  in Writing</vt:lpstr>
      <vt:lpstr>Expected Outcomes for Year 5  in Writing</vt:lpstr>
      <vt:lpstr>Expected Outcomes for Year 5  in Maths</vt:lpstr>
      <vt:lpstr>Expected Outcomes for Year 5  in Maths</vt:lpstr>
      <vt:lpstr>Expected Outcomes for Year 5  in Maths (cont.)</vt:lpstr>
      <vt:lpstr>Expected Outcomes for Year 5  in Maths (cont.)</vt:lpstr>
      <vt:lpstr>Staying safe online</vt:lpstr>
      <vt:lpstr>Staying safe online</vt:lpstr>
      <vt:lpstr>Statutory Tests</vt:lpstr>
      <vt:lpstr>Extra Curricular Activities</vt:lpstr>
      <vt:lpstr>KS2 Marking Policy</vt:lpstr>
      <vt:lpstr>Reporting to Parents </vt:lpstr>
      <vt:lpstr>Open door policy</vt:lpstr>
      <vt:lpstr>Who to contact</vt:lpstr>
      <vt:lpstr>A day in the life of year 5</vt:lpstr>
      <vt:lpstr>Thank You  Any questions?  LOVE LEARNING. LOVE GOD. LOVE ONE ANOTHER.  “Let all that you do be done in love” (1Corinthians 16:14)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Bimpson</dc:creator>
  <cp:lastModifiedBy>Matt Blackburn</cp:lastModifiedBy>
  <cp:revision>114</cp:revision>
  <dcterms:created xsi:type="dcterms:W3CDTF">2015-08-22T11:20:26Z</dcterms:created>
  <dcterms:modified xsi:type="dcterms:W3CDTF">2025-09-14T20:23:36Z</dcterms:modified>
</cp:coreProperties>
</file>