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sldIdLst>
    <p:sldId id="257" r:id="rId2"/>
    <p:sldId id="258" r:id="rId3"/>
    <p:sldId id="266" r:id="rId4"/>
    <p:sldId id="259" r:id="rId5"/>
    <p:sldId id="260" r:id="rId6"/>
    <p:sldId id="268" r:id="rId7"/>
    <p:sldId id="261" r:id="rId8"/>
    <p:sldId id="262" r:id="rId9"/>
    <p:sldId id="269" r:id="rId10"/>
    <p:sldId id="270" r:id="rId11"/>
    <p:sldId id="263" r:id="rId12"/>
    <p:sldId id="264" r:id="rId13"/>
    <p:sldId id="265" r:id="rId14"/>
    <p:sldId id="267" r:id="rId15"/>
    <p:sldId id="271" r:id="rId16"/>
  </p:sldIdLst>
  <p:sldSz cx="12192000" cy="6858000"/>
  <p:notesSz cx="6858000" cy="9144000"/>
  <p:embeddedFontLst>
    <p:embeddedFont>
      <p:font typeface="Amatic SC" panose="00000500000000000000" pitchFamily="2" charset="-79"/>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269" autoAdjust="0"/>
  </p:normalViewPr>
  <p:slideViewPr>
    <p:cSldViewPr snapToGrid="0">
      <p:cViewPr varScale="1">
        <p:scale>
          <a:sx n="85" d="100"/>
          <a:sy n="85" d="100"/>
        </p:scale>
        <p:origin x="456" y="53"/>
      </p:cViewPr>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6DE5F-DF04-4F27-A344-93FB2E432C72}" type="datetimeFigureOut">
              <a:rPr lang="en-GB" smtClean="0"/>
              <a:t>04/02/2026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dirty="0"/>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a:t>
            </a:fld>
            <a:endParaRPr lang="en-GB" dirty="0"/>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dirty="0"/>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dirty="0"/>
          </a:p>
        </p:txBody>
      </p:sp>
    </p:spTree>
    <p:extLst>
      <p:ext uri="{BB962C8B-B14F-4D97-AF65-F5344CB8AC3E}">
        <p14:creationId xmlns:p14="http://schemas.microsoft.com/office/powerpoint/2010/main" val="1784133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10</a:t>
            </a:fld>
            <a:endParaRPr lang="en-GB" dirty="0"/>
          </a:p>
        </p:txBody>
      </p:sp>
    </p:spTree>
    <p:extLst>
      <p:ext uri="{BB962C8B-B14F-4D97-AF65-F5344CB8AC3E}">
        <p14:creationId xmlns:p14="http://schemas.microsoft.com/office/powerpoint/2010/main" val="334717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15</a:t>
            </a:fld>
            <a:endParaRPr lang="en-GB" dirty="0"/>
          </a:p>
        </p:txBody>
      </p:sp>
    </p:spTree>
    <p:extLst>
      <p:ext uri="{BB962C8B-B14F-4D97-AF65-F5344CB8AC3E}">
        <p14:creationId xmlns:p14="http://schemas.microsoft.com/office/powerpoint/2010/main" val="110661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04/02/2026</a:t>
            </a:fld>
            <a:endParaRPr lang="en-GB" dirty="0"/>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dirty="0"/>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04/02/2026</a:t>
            </a:fld>
            <a:endParaRPr lang="en-GB" dirty="0"/>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dirty="0"/>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emf"/><Relationship Id="rId18"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21.png"/><Relationship Id="rId12" Type="http://schemas.openxmlformats.org/officeDocument/2006/relationships/image" Target="../media/image26.emf"/><Relationship Id="rId17" Type="http://schemas.openxmlformats.org/officeDocument/2006/relationships/image" Target="../media/image31.emf"/><Relationship Id="rId2" Type="http://schemas.openxmlformats.org/officeDocument/2006/relationships/notesSlide" Target="../notesSlides/notesSlide4.xml"/><Relationship Id="rId16" Type="http://schemas.openxmlformats.org/officeDocument/2006/relationships/image" Target="../media/image30.emf"/><Relationship Id="rId20"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png"/><Relationship Id="rId19" Type="http://schemas.openxmlformats.org/officeDocument/2006/relationships/image" Target="../media/image33.emf"/><Relationship Id="rId4" Type="http://schemas.openxmlformats.org/officeDocument/2006/relationships/image" Target="../media/image18.emf"/><Relationship Id="rId9" Type="http://schemas.openxmlformats.org/officeDocument/2006/relationships/image" Target="../media/image23.png"/><Relationship Id="rId14" Type="http://schemas.openxmlformats.org/officeDocument/2006/relationships/image" Target="../media/image28.emf"/></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5.png"/><Relationship Id="rId7"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36.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197261196"/>
              </p:ext>
            </p:extLst>
          </p:nvPr>
        </p:nvGraphicFramePr>
        <p:xfrm>
          <a:off x="133491" y="779085"/>
          <a:ext cx="11925018" cy="5984886"/>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296806">
                <a:tc>
                  <a:txBody>
                    <a:bodyPr/>
                    <a:lstStyle/>
                    <a:p>
                      <a:pPr algn="ctr"/>
                      <a:r>
                        <a:rPr lang="en-US" sz="800" b="0" dirty="0">
                          <a:latin typeface="Amatic SC" panose="00000500000000000000" pitchFamily="2" charset="-79"/>
                          <a:cs typeface="Amatic SC" panose="00000500000000000000" pitchFamily="2" charset="-79"/>
                        </a:rPr>
                        <a:t>General Themes </a:t>
                      </a:r>
                    </a:p>
                    <a:p>
                      <a:pPr algn="ctr"/>
                      <a:r>
                        <a:rPr lang="en-US" sz="800" b="1" dirty="0">
                          <a:latin typeface="Amatic SC" panose="00000500000000000000" pitchFamily="2" charset="-79"/>
                          <a:cs typeface="Amatic SC" panose="00000500000000000000" pitchFamily="2" charset="-79"/>
                        </a:rPr>
                        <a:t>NB: </a:t>
                      </a:r>
                      <a:r>
                        <a:rPr lang="en-US" sz="8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800" b="1" i="1" dirty="0">
                          <a:solidFill>
                            <a:srgbClr val="7030A0"/>
                          </a:solidFill>
                          <a:latin typeface="Amatic SC" panose="00000500000000000000" pitchFamily="2" charset="-79"/>
                          <a:cs typeface="Amatic SC" panose="00000500000000000000" pitchFamily="2" charset="-79"/>
                        </a:rPr>
                        <a:t>WELL-BEING  &amp; Behaviour For Learning </a:t>
                      </a:r>
                      <a:endParaRPr lang="en-GB" sz="8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b="1" dirty="0">
                          <a:solidFill>
                            <a:srgbClr val="7030A0"/>
                          </a:solidFill>
                          <a:latin typeface="Amatic SC" panose="00000500000000000000" pitchFamily="2" charset="-79"/>
                          <a:cs typeface="Amatic SC" panose="00000500000000000000" pitchFamily="2" charset="-79"/>
                        </a:rPr>
                        <a:t>All About me!</a:t>
                      </a:r>
                    </a:p>
                    <a:p>
                      <a:pPr algn="ctr"/>
                      <a:r>
                        <a:rPr lang="en-US" sz="800" dirty="0">
                          <a:solidFill>
                            <a:schemeClr val="tx1"/>
                          </a:solidFill>
                          <a:latin typeface="+mn-lt"/>
                          <a:cs typeface="Amatic SC" panose="00000500000000000000" pitchFamily="2" charset="-79"/>
                        </a:rPr>
                        <a:t>Starting school / my new class / New Beginnings </a:t>
                      </a:r>
                    </a:p>
                    <a:p>
                      <a:pPr algn="ctr"/>
                      <a:r>
                        <a:rPr lang="en-US" sz="800" dirty="0">
                          <a:solidFill>
                            <a:schemeClr val="tx1"/>
                          </a:solidFill>
                          <a:latin typeface="+mn-lt"/>
                          <a:cs typeface="Amatic SC" panose="00000500000000000000" pitchFamily="2" charset="-79"/>
                        </a:rPr>
                        <a:t>Superheroes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People who help us /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Staying healthy / Food  / Human body</a:t>
                      </a:r>
                    </a:p>
                    <a:p>
                      <a:pPr algn="ctr"/>
                      <a:r>
                        <a:rPr lang="en-US" sz="800" dirty="0">
                          <a:solidFill>
                            <a:schemeClr val="tx1"/>
                          </a:solidFill>
                          <a:latin typeface="+mn-lt"/>
                          <a:cs typeface="Amatic SC" panose="00000500000000000000" pitchFamily="2" charset="-79"/>
                        </a:rPr>
                        <a:t>How have I changed? </a:t>
                      </a:r>
                    </a:p>
                    <a:p>
                      <a:pPr algn="ctr"/>
                      <a:r>
                        <a:rPr lang="en-US" sz="800" dirty="0">
                          <a:solidFill>
                            <a:schemeClr val="tx1"/>
                          </a:solidFill>
                          <a:latin typeface="+mn-lt"/>
                          <a:cs typeface="Amatic SC" panose="00000500000000000000" pitchFamily="2" charset="-79"/>
                        </a:rPr>
                        <a:t>My family / PSED focus </a:t>
                      </a:r>
                    </a:p>
                    <a:p>
                      <a:pPr algn="ctr"/>
                      <a:r>
                        <a:rPr lang="en-US" sz="800" dirty="0">
                          <a:solidFill>
                            <a:schemeClr val="tx1"/>
                          </a:solidFill>
                          <a:latin typeface="+mn-lt"/>
                          <a:cs typeface="Amatic SC" panose="00000500000000000000" pitchFamily="2" charset="-79"/>
                        </a:rPr>
                        <a:t>What am I good at? </a:t>
                      </a:r>
                    </a:p>
                    <a:p>
                      <a:pPr algn="ctr"/>
                      <a:r>
                        <a:rPr lang="en-US" sz="800" dirty="0">
                          <a:solidFill>
                            <a:schemeClr val="tx1"/>
                          </a:solidFill>
                          <a:latin typeface="+mn-lt"/>
                          <a:cs typeface="Amatic SC" panose="00000500000000000000" pitchFamily="2" charset="-79"/>
                        </a:rPr>
                        <a:t>How do I make others feel? </a:t>
                      </a:r>
                    </a:p>
                    <a:p>
                      <a:pPr algn="ctr"/>
                      <a:r>
                        <a:rPr lang="en-US" sz="800" dirty="0">
                          <a:solidFill>
                            <a:schemeClr val="tx1"/>
                          </a:solidFill>
                          <a:latin typeface="+mn-lt"/>
                          <a:cs typeface="Amatic SC" panose="00000500000000000000" pitchFamily="2" charset="-79"/>
                        </a:rPr>
                        <a:t>Being kind / staying safe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Little Red Hen - Harvest</a:t>
                      </a: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7030A0"/>
                          </a:solidFill>
                          <a:latin typeface="Amatic SC" panose="00000500000000000000" pitchFamily="2" charset="-79"/>
                          <a:cs typeface="Amatic SC" panose="00000500000000000000" pitchFamily="2" charset="-79"/>
                        </a:rPr>
                        <a:t>Celebrations!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Visit Church.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Letters to Father Christmas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Plants &amp; Flowers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Famous Christians: The Queen.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Create a Christmas Scene.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Christmas Cards.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Christmas Decorating.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b="1" dirty="0">
                          <a:solidFill>
                            <a:srgbClr val="CC66FF"/>
                          </a:solidFill>
                          <a:latin typeface="Amatic SC" panose="00000500000000000000" pitchFamily="2" charset="-79"/>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Traditional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Old favourites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Familiar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Cinderella </a:t>
                      </a:r>
                    </a:p>
                    <a:p>
                      <a:pPr algn="ctr"/>
                      <a:r>
                        <a:rPr lang="en-US" sz="80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Climates / Hibernation </a:t>
                      </a:r>
                    </a:p>
                    <a:p>
                      <a:pPr algn="ctr"/>
                      <a:r>
                        <a:rPr lang="en-US" sz="800" dirty="0">
                          <a:solidFill>
                            <a:schemeClr val="tx1"/>
                          </a:solidFill>
                          <a:latin typeface="+mn-lt"/>
                          <a:cs typeface="Amatic SC" panose="00000500000000000000" pitchFamily="2" charset="-79"/>
                        </a:rPr>
                        <a:t>Down on the Farm </a:t>
                      </a:r>
                    </a:p>
                    <a:p>
                      <a:pPr algn="ctr"/>
                      <a:r>
                        <a:rPr lang="en-US" sz="800" dirty="0">
                          <a:solidFill>
                            <a:schemeClr val="tx1"/>
                          </a:solidFill>
                          <a:latin typeface="+mn-lt"/>
                          <a:cs typeface="Amatic SC" panose="00000500000000000000" pitchFamily="2" charset="-79"/>
                        </a:rPr>
                        <a:t>Animal Arts and crafts</a:t>
                      </a:r>
                    </a:p>
                    <a:p>
                      <a:pPr algn="ctr"/>
                      <a:r>
                        <a:rPr lang="en-US" sz="800" dirty="0">
                          <a:solidFill>
                            <a:schemeClr val="tx1"/>
                          </a:solidFill>
                          <a:latin typeface="+mn-lt"/>
                          <a:cs typeface="Amatic SC" panose="00000500000000000000" pitchFamily="2" charset="-79"/>
                        </a:rPr>
                        <a:t>Night and day animals </a:t>
                      </a:r>
                    </a:p>
                    <a:p>
                      <a:pPr algn="ctr"/>
                      <a:r>
                        <a:rPr lang="en-US" sz="800" dirty="0">
                          <a:solidFill>
                            <a:schemeClr val="tx1"/>
                          </a:solidFill>
                          <a:latin typeface="+mn-lt"/>
                          <a:cs typeface="Amatic SC" panose="00000500000000000000" pitchFamily="2" charset="-79"/>
                        </a:rPr>
                        <a:t>Happy Habitats</a:t>
                      </a:r>
                    </a:p>
                    <a:p>
                      <a:pPr algn="ctr"/>
                      <a:r>
                        <a:rPr lang="en-US" sz="800" dirty="0">
                          <a:solidFill>
                            <a:schemeClr val="tx1"/>
                          </a:solidFill>
                          <a:latin typeface="+mn-lt"/>
                          <a:cs typeface="Amatic SC" panose="00000500000000000000" pitchFamily="2" charset="-79"/>
                        </a:rPr>
                        <a:t>The Gruffalo Trip</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b="1" dirty="0">
                          <a:solidFill>
                            <a:srgbClr val="CC66FF"/>
                          </a:solidFill>
                          <a:latin typeface="Amatic SC" panose="00000500000000000000" pitchFamily="2" charset="-79"/>
                          <a:cs typeface="Amatic SC" panose="00000500000000000000" pitchFamily="2" charset="-79"/>
                        </a:rPr>
                        <a:t>People Who Help Us! </a:t>
                      </a:r>
                    </a:p>
                    <a:p>
                      <a:pPr algn="ctr"/>
                      <a:r>
                        <a:rPr lang="en-US" sz="800" dirty="0">
                          <a:solidFill>
                            <a:schemeClr val="tx1"/>
                          </a:solidFill>
                          <a:latin typeface="+mn-lt"/>
                          <a:cs typeface="Amatic SC" panose="00000500000000000000" pitchFamily="2" charset="-79"/>
                        </a:rPr>
                        <a:t>Charles Darwin</a:t>
                      </a:r>
                    </a:p>
                    <a:p>
                      <a:pPr algn="ctr"/>
                      <a:r>
                        <a:rPr lang="en-US" sz="800" dirty="0">
                          <a:solidFill>
                            <a:schemeClr val="tx1"/>
                          </a:solidFill>
                          <a:latin typeface="+mn-lt"/>
                          <a:cs typeface="Amatic SC" panose="00000500000000000000" pitchFamily="2" charset="-79"/>
                        </a:rPr>
                        <a:t>Easter</a:t>
                      </a:r>
                    </a:p>
                    <a:p>
                      <a:pPr algn="ctr"/>
                      <a:r>
                        <a:rPr lang="en-US" sz="800" dirty="0">
                          <a:solidFill>
                            <a:schemeClr val="tx1"/>
                          </a:solidFill>
                          <a:latin typeface="+mn-lt"/>
                          <a:cs typeface="Amatic SC" panose="00000500000000000000" pitchFamily="2" charset="-79"/>
                        </a:rPr>
                        <a:t>Comparing Characters from stories.</a:t>
                      </a:r>
                    </a:p>
                    <a:p>
                      <a:pPr algn="ctr"/>
                      <a:r>
                        <a:rPr lang="en-US" sz="800" dirty="0">
                          <a:solidFill>
                            <a:schemeClr val="tx1"/>
                          </a:solidFill>
                          <a:latin typeface="+mn-lt"/>
                          <a:cs typeface="Amatic SC" panose="00000500000000000000" pitchFamily="2" charset="-79"/>
                        </a:rPr>
                        <a:t>Different places of worship.</a:t>
                      </a:r>
                    </a:p>
                    <a:p>
                      <a:pPr algn="ctr"/>
                      <a:r>
                        <a:rPr lang="en-US" sz="800" dirty="0">
                          <a:solidFill>
                            <a:schemeClr val="tx1"/>
                          </a:solidFill>
                          <a:latin typeface="+mn-lt"/>
                          <a:cs typeface="Amatic SC" panose="00000500000000000000" pitchFamily="2" charset="-79"/>
                        </a:rPr>
                        <a:t>Role play dress up different people who help us.</a:t>
                      </a:r>
                    </a:p>
                    <a:p>
                      <a:pPr algn="ctr"/>
                      <a:r>
                        <a:rPr lang="en-US" sz="800" dirty="0">
                          <a:solidFill>
                            <a:schemeClr val="tx1"/>
                          </a:solidFill>
                          <a:latin typeface="+mn-lt"/>
                          <a:cs typeface="Amatic SC" panose="00000500000000000000" pitchFamily="2" charset="-79"/>
                        </a:rPr>
                        <a:t>Explore people who help us.</a:t>
                      </a:r>
                    </a:p>
                    <a:p>
                      <a:pPr algn="ctr"/>
                      <a:r>
                        <a:rPr lang="en-US" sz="800" dirty="0">
                          <a:solidFill>
                            <a:schemeClr val="tx1"/>
                          </a:solidFill>
                          <a:latin typeface="+mn-lt"/>
                          <a:cs typeface="Amatic SC" panose="00000500000000000000" pitchFamily="2" charset="-79"/>
                        </a:rPr>
                        <a:t>Visit from the Lollipop Lady.</a:t>
                      </a:r>
                    </a:p>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b="1" dirty="0">
                          <a:solidFill>
                            <a:srgbClr val="00B0F0"/>
                          </a:solidFill>
                          <a:latin typeface="Amatic SC" panose="00000500000000000000" pitchFamily="2" charset="-79"/>
                          <a:cs typeface="Amatic SC" panose="00000500000000000000" pitchFamily="2" charset="-79"/>
                        </a:rPr>
                        <a:t>Growing minibeasts!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Mini Beasts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Life cycles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Create your own butterfly.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Design a bug hotel.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History of school.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Explore different minibeasts from around the world.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Friendship.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Mini Beasts Roadshow.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rgbClr val="00B0F0"/>
                          </a:solidFill>
                          <a:latin typeface="Amatic SC" panose="00000500000000000000" pitchFamily="2" charset="-79"/>
                          <a:cs typeface="Amatic SC" panose="00000500000000000000" pitchFamily="2" charset="-79"/>
                        </a:rPr>
                        <a:t>TRANSPORT!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Send me a postcard! </a:t>
                      </a:r>
                    </a:p>
                    <a:p>
                      <a:pPr algn="ctr"/>
                      <a:r>
                        <a:rPr lang="en-US" sz="800" dirty="0">
                          <a:solidFill>
                            <a:schemeClr val="tx1"/>
                          </a:solidFill>
                          <a:latin typeface="+mn-lt"/>
                          <a:cs typeface="Amatic SC" panose="00000500000000000000" pitchFamily="2" charset="-79"/>
                        </a:rPr>
                        <a:t>Marine life  </a:t>
                      </a:r>
                    </a:p>
                    <a:p>
                      <a:pPr algn="ctr"/>
                      <a:r>
                        <a:rPr lang="en-US" sz="800" dirty="0">
                          <a:solidFill>
                            <a:schemeClr val="tx1"/>
                          </a:solidFill>
                          <a:latin typeface="+mn-lt"/>
                          <a:cs typeface="Amatic SC" panose="00000500000000000000" pitchFamily="2" charset="-79"/>
                        </a:rPr>
                        <a:t>Seasides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Compare: Now and then! </a:t>
                      </a:r>
                    </a:p>
                    <a:p>
                      <a:pPr algn="ctr"/>
                      <a:r>
                        <a:rPr lang="en-US" sz="800" dirty="0">
                          <a:solidFill>
                            <a:schemeClr val="tx1"/>
                          </a:solidFill>
                          <a:latin typeface="+mn-lt"/>
                          <a:cs typeface="Amatic SC" panose="00000500000000000000" pitchFamily="2" charset="-79"/>
                        </a:rPr>
                        <a:t>Seaside Art</a:t>
                      </a:r>
                    </a:p>
                    <a:p>
                      <a:pPr algn="ctr"/>
                      <a:r>
                        <a:rPr lang="en-US" sz="800" dirty="0">
                          <a:solidFill>
                            <a:schemeClr val="tx1"/>
                          </a:solidFill>
                          <a:latin typeface="+mn-lt"/>
                          <a:cs typeface="Amatic SC" panose="00000500000000000000" pitchFamily="2" charset="-79"/>
                        </a:rPr>
                        <a:t>Around the Town</a:t>
                      </a:r>
                    </a:p>
                    <a:p>
                      <a:pPr algn="ctr"/>
                      <a:r>
                        <a:rPr lang="en-US" sz="800" dirty="0">
                          <a:solidFill>
                            <a:schemeClr val="tx1"/>
                          </a:solidFill>
                          <a:latin typeface="+mn-lt"/>
                          <a:cs typeface="Amatic SC" panose="00000500000000000000" pitchFamily="2" charset="-79"/>
                        </a:rPr>
                        <a:t>How do I get there? </a:t>
                      </a:r>
                    </a:p>
                    <a:p>
                      <a:pPr algn="ctr"/>
                      <a:r>
                        <a:rPr lang="en-US" sz="800" dirty="0">
                          <a:solidFill>
                            <a:schemeClr val="tx1"/>
                          </a:solidFill>
                          <a:latin typeface="+mn-lt"/>
                          <a:cs typeface="Amatic SC" panose="00000500000000000000" pitchFamily="2" charset="-79"/>
                        </a:rPr>
                        <a:t>Where in the world have you been? </a:t>
                      </a:r>
                    </a:p>
                    <a:p>
                      <a:pPr algn="ctr"/>
                      <a:r>
                        <a:rPr lang="en-US" sz="800" dirty="0">
                          <a:solidFill>
                            <a:schemeClr val="tx1"/>
                          </a:solidFill>
                          <a:latin typeface="+mn-lt"/>
                          <a:cs typeface="Amatic SC" panose="00000500000000000000" pitchFamily="2" charset="-79"/>
                        </a:rPr>
                        <a:t>Where do we live in the UK / world? </a:t>
                      </a:r>
                    </a:p>
                    <a:p>
                      <a:pPr algn="ctr"/>
                      <a:r>
                        <a:rPr lang="en-US" sz="800" dirty="0">
                          <a:solidFill>
                            <a:schemeClr val="tx1"/>
                          </a:solidFill>
                          <a:latin typeface="+mn-lt"/>
                          <a:cs typeface="Amatic SC" panose="00000500000000000000" pitchFamily="2" charset="-79"/>
                        </a:rPr>
                        <a:t>Vehicles past and Present </a:t>
                      </a:r>
                    </a:p>
                    <a:p>
                      <a:pPr algn="ctr"/>
                      <a:r>
                        <a:rPr lang="en-US" sz="800" dirty="0">
                          <a:solidFill>
                            <a:schemeClr val="tx1"/>
                          </a:solidFill>
                          <a:latin typeface="+mn-lt"/>
                          <a:cs typeface="Amatic SC" panose="00000500000000000000" pitchFamily="2" charset="-79"/>
                        </a:rPr>
                        <a:t>Design your own transport! </a:t>
                      </a:r>
                    </a:p>
                    <a:p>
                      <a:pPr algn="ctr"/>
                      <a:endParaRPr lang="en-US"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371041">
                <a:tc>
                  <a:txBody>
                    <a:bodyPr/>
                    <a:lstStyle/>
                    <a:p>
                      <a:pPr algn="ctr"/>
                      <a:r>
                        <a:rPr lang="en-US" sz="800" b="1" dirty="0">
                          <a:latin typeface="Amatic SC" panose="00000500000000000000" pitchFamily="2" charset="-79"/>
                          <a:cs typeface="Amatic SC" panose="00000500000000000000" pitchFamily="2" charset="-79"/>
                        </a:rPr>
                        <a:t>Possible Texts and </a:t>
                      </a:r>
                    </a:p>
                    <a:p>
                      <a:pPr algn="ctr"/>
                      <a:r>
                        <a:rPr lang="en-US" sz="800" b="1" dirty="0">
                          <a:latin typeface="Amatic SC" panose="00000500000000000000" pitchFamily="2" charset="-79"/>
                          <a:cs typeface="Amatic SC" panose="00000500000000000000" pitchFamily="2" charset="-79"/>
                        </a:rPr>
                        <a:t>‘old favourites’ </a:t>
                      </a:r>
                      <a:endParaRPr lang="en-GB"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Owl Babies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Once there were Giants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Stick 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The Smartest Giant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The Colour Monster</a:t>
                      </a:r>
                    </a:p>
                    <a:p>
                      <a:pPr algn="ctr"/>
                      <a:r>
                        <a:rPr lang="en-US" sz="800" dirty="0">
                          <a:solidFill>
                            <a:schemeClr val="tx1"/>
                          </a:solidFill>
                          <a:latin typeface="+mn-lt"/>
                          <a:cs typeface="RM Typerighter old" panose="00000400000000000000" pitchFamily="2" charset="-79"/>
                        </a:rPr>
                        <a:t>The Rainbow Fish </a:t>
                      </a:r>
                    </a:p>
                    <a:p>
                      <a:pPr algn="ctr"/>
                      <a:r>
                        <a:rPr lang="en-US" sz="800" dirty="0">
                          <a:solidFill>
                            <a:schemeClr val="tx1"/>
                          </a:solidFill>
                          <a:latin typeface="+mn-lt"/>
                          <a:cs typeface="RM Typerighter old" panose="00000400000000000000" pitchFamily="2" charset="-79"/>
                        </a:rPr>
                        <a:t>Funny Bones </a:t>
                      </a:r>
                    </a:p>
                    <a:p>
                      <a:pPr algn="ctr"/>
                      <a:r>
                        <a:rPr lang="en-US" sz="800" dirty="0">
                          <a:solidFill>
                            <a:schemeClr val="tx1"/>
                          </a:solidFill>
                          <a:latin typeface="+mn-lt"/>
                          <a:cs typeface="RM Typerighter old" panose="00000400000000000000" pitchFamily="2" charset="-79"/>
                        </a:rPr>
                        <a:t>The Big Book of Families </a:t>
                      </a:r>
                    </a:p>
                    <a:p>
                      <a:pPr algn="ctr"/>
                      <a:r>
                        <a:rPr lang="en-US" sz="800" dirty="0">
                          <a:solidFill>
                            <a:schemeClr val="tx1"/>
                          </a:solidFill>
                          <a:latin typeface="+mn-lt"/>
                          <a:cs typeface="RM Typerighter old" panose="00000400000000000000" pitchFamily="2" charset="-79"/>
                        </a:rPr>
                        <a:t>Pete the Cat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The Jolly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The Ugly Duckling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Goldilocks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Farmer Duck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Hansel &amp; Gretel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The 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t>Mog and the Vee ee te, Burglar Bill and Cops and Robbers.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Oi! Get off my train!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The Very Hungry Caterpillar </a:t>
                      </a:r>
                    </a:p>
                    <a:p>
                      <a:pPr algn="ctr"/>
                      <a:r>
                        <a:rPr lang="en-GB" sz="800" dirty="0">
                          <a:solidFill>
                            <a:schemeClr val="tx1"/>
                          </a:solidFill>
                          <a:latin typeface="+mn-lt"/>
                          <a:cs typeface="RM Typerighter old" panose="00000400000000000000" pitchFamily="2" charset="-79"/>
                        </a:rPr>
                        <a:t>Aghh Spider!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RM Typerighter old" panose="00000400000000000000" pitchFamily="2" charset="-79"/>
                        </a:rPr>
                        <a:t>Lighthouse Keeper’s Lunch</a:t>
                      </a:r>
                    </a:p>
                    <a:p>
                      <a:pPr algn="ctr"/>
                      <a:r>
                        <a:rPr lang="en-US" sz="800" dirty="0">
                          <a:solidFill>
                            <a:schemeClr val="tx1"/>
                          </a:solidFill>
                          <a:latin typeface="+mn-lt"/>
                          <a:cs typeface="RM Typerighter old" panose="00000400000000000000" pitchFamily="2" charset="-79"/>
                        </a:rPr>
                        <a:t>Under the Sea Non – Fiction</a:t>
                      </a:r>
                    </a:p>
                    <a:p>
                      <a:pPr algn="ctr"/>
                      <a:r>
                        <a:rPr lang="en-US" sz="800" dirty="0">
                          <a:solidFill>
                            <a:schemeClr val="tx1"/>
                          </a:solidFill>
                          <a:latin typeface="+mn-lt"/>
                          <a:cs typeface="RM Typerighter old" panose="00000400000000000000" pitchFamily="2" charset="-79"/>
                        </a:rPr>
                        <a:t>P is for Passport</a:t>
                      </a:r>
                    </a:p>
                    <a:p>
                      <a:pPr algn="ctr"/>
                      <a:r>
                        <a:rPr lang="en-US" sz="800" dirty="0">
                          <a:solidFill>
                            <a:schemeClr val="tx1"/>
                          </a:solidFill>
                          <a:latin typeface="+mn-lt"/>
                          <a:cs typeface="RM Typerighter old" panose="00000400000000000000" pitchFamily="2" charset="-79"/>
                        </a:rPr>
                        <a:t>The Journey </a:t>
                      </a:r>
                    </a:p>
                    <a:p>
                      <a:pPr algn="ctr"/>
                      <a:r>
                        <a:rPr lang="en-US" sz="800" dirty="0">
                          <a:solidFill>
                            <a:schemeClr val="tx1"/>
                          </a:solidFill>
                          <a:latin typeface="+mn-lt"/>
                          <a:cs typeface="RM Typerighter old" panose="00000400000000000000" pitchFamily="2" charset="-79"/>
                        </a:rPr>
                        <a:t>Zoom </a:t>
                      </a:r>
                    </a:p>
                    <a:p>
                      <a:pPr algn="ctr"/>
                      <a:r>
                        <a:rPr lang="en-US" sz="800" dirty="0">
                          <a:solidFill>
                            <a:schemeClr val="tx1"/>
                          </a:solidFill>
                          <a:latin typeface="+mn-lt"/>
                          <a:cs typeface="RM Typerighter old" panose="00000400000000000000" pitchFamily="2" charset="-79"/>
                        </a:rPr>
                        <a:t>Passport to Paris </a:t>
                      </a:r>
                    </a:p>
                    <a:p>
                      <a:pPr algn="ctr"/>
                      <a:r>
                        <a:rPr lang="en-US" sz="800" dirty="0">
                          <a:solidFill>
                            <a:schemeClr val="tx1"/>
                          </a:solidFill>
                          <a:latin typeface="+mn-lt"/>
                          <a:cs typeface="RM Typerighter old" panose="00000400000000000000" pitchFamily="2" charset="-79"/>
                        </a:rPr>
                        <a:t>World Atlases </a:t>
                      </a:r>
                    </a:p>
                    <a:p>
                      <a:pPr algn="ctr"/>
                      <a:r>
                        <a:rPr lang="en-US" sz="800" dirty="0">
                          <a:solidFill>
                            <a:schemeClr val="tx1"/>
                          </a:solidFill>
                          <a:latin typeface="+mn-lt"/>
                          <a:cs typeface="RM Typerighter old" panose="00000400000000000000" pitchFamily="2" charset="-79"/>
                        </a:rPr>
                        <a:t>Tiddler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The Naughty Bus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RM Typerighter old" panose="00000400000000000000" pitchFamily="2" charset="-79"/>
                        </a:rPr>
                        <a:t>Bob, The Man on the Moon </a:t>
                      </a:r>
                    </a:p>
                    <a:p>
                      <a:pPr algn="ctr"/>
                      <a:endParaRPr lang="en-GB" sz="80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1245256">
                <a:tc>
                  <a:txBody>
                    <a:bodyPr/>
                    <a:lstStyle/>
                    <a:p>
                      <a:pPr algn="ctr"/>
                      <a:r>
                        <a:rPr lang="en-US" sz="800" b="1" dirty="0">
                          <a:latin typeface="Amatic SC" panose="00000500000000000000" pitchFamily="2" charset="-79"/>
                          <a:cs typeface="Amatic SC" panose="00000500000000000000" pitchFamily="2" charset="-79"/>
                        </a:rPr>
                        <a:t>‘Wow’ moments / </a:t>
                      </a:r>
                      <a:r>
                        <a:rPr lang="en-US" sz="800" b="1" dirty="0">
                          <a:solidFill>
                            <a:srgbClr val="0070C0"/>
                          </a:solidFill>
                          <a:latin typeface="Amatic SC" panose="00000500000000000000" pitchFamily="2" charset="-79"/>
                          <a:cs typeface="Amatic SC" panose="00000500000000000000" pitchFamily="2" charset="-79"/>
                        </a:rPr>
                        <a:t>Enrichment Weeks </a:t>
                      </a:r>
                    </a:p>
                    <a:p>
                      <a:pPr algn="ctr"/>
                      <a:endParaRPr lang="en-US" sz="800" b="1" dirty="0">
                        <a:solidFill>
                          <a:srgbClr val="0070C0"/>
                        </a:solidFill>
                        <a:latin typeface="Amatic SC" panose="00000500000000000000" pitchFamily="2" charset="-79"/>
                        <a:cs typeface="Amatic SC" panose="00000500000000000000" pitchFamily="2" charset="-79"/>
                      </a:endParaRPr>
                    </a:p>
                    <a:p>
                      <a:pPr algn="ctr"/>
                      <a:endParaRPr lang="en-US" sz="800" b="1" dirty="0">
                        <a:solidFill>
                          <a:srgbClr val="0070C0"/>
                        </a:solidFill>
                        <a:latin typeface="Amatic SC" panose="00000500000000000000" pitchFamily="2" charset="-79"/>
                        <a:cs typeface="Amatic SC" panose="00000500000000000000" pitchFamily="2" charset="-79"/>
                      </a:endParaRPr>
                    </a:p>
                    <a:p>
                      <a:pPr algn="ctr"/>
                      <a:endParaRPr lang="en-US" sz="800" b="1" dirty="0">
                        <a:solidFill>
                          <a:srgbClr val="0070C0"/>
                        </a:solidFill>
                        <a:latin typeface="Amatic SC" panose="00000500000000000000" pitchFamily="2" charset="-79"/>
                        <a:cs typeface="Amatic SC" panose="00000500000000000000" pitchFamily="2" charset="-79"/>
                      </a:endParaRPr>
                    </a:p>
                    <a:p>
                      <a:pPr algn="ctr"/>
                      <a:endParaRPr lang="en-US" sz="800" b="1" dirty="0">
                        <a:solidFill>
                          <a:srgbClr val="0070C0"/>
                        </a:solidFill>
                        <a:latin typeface="Amatic SC" panose="00000500000000000000" pitchFamily="2" charset="-79"/>
                        <a:cs typeface="Amatic SC" panose="00000500000000000000" pitchFamily="2" charset="-79"/>
                      </a:endParaRPr>
                    </a:p>
                    <a:p>
                      <a:pPr algn="ctr"/>
                      <a:r>
                        <a:rPr lang="en-US" sz="800" b="1" dirty="0">
                          <a:solidFill>
                            <a:srgbClr val="0070C0"/>
                          </a:solidFill>
                          <a:latin typeface="Amatic SC" panose="00000500000000000000" pitchFamily="2" charset="-79"/>
                          <a:cs typeface="Amatic SC" panose="00000500000000000000" pitchFamily="2" charset="-79"/>
                        </a:rPr>
                        <a:t>Key Vocabulary</a:t>
                      </a:r>
                      <a:endParaRPr lang="en-GB" sz="8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Autumn Trail </a:t>
                      </a:r>
                    </a:p>
                    <a:p>
                      <a:pPr algn="ctr"/>
                      <a:r>
                        <a:rPr lang="en-US" sz="800" dirty="0">
                          <a:solidFill>
                            <a:schemeClr val="tx1"/>
                          </a:solidFill>
                          <a:latin typeface="+mn-lt"/>
                          <a:cs typeface="Amatic SC" panose="00000500000000000000" pitchFamily="2" charset="-79"/>
                        </a:rPr>
                        <a:t>Harvest Time </a:t>
                      </a:r>
                    </a:p>
                    <a:p>
                      <a:pPr algn="ctr"/>
                      <a:r>
                        <a:rPr lang="en-US" sz="800" dirty="0">
                          <a:solidFill>
                            <a:schemeClr val="tx1"/>
                          </a:solidFill>
                          <a:latin typeface="+mn-lt"/>
                          <a:cs typeface="Amatic SC" panose="00000500000000000000" pitchFamily="2" charset="-79"/>
                        </a:rPr>
                        <a:t>What do I want to be when I grow up? Pictures.</a:t>
                      </a:r>
                    </a:p>
                    <a:p>
                      <a:pPr algn="ct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r>
                        <a:rPr lang="en-US" sz="800" dirty="0">
                          <a:solidFill>
                            <a:schemeClr val="tx1"/>
                          </a:solidFill>
                          <a:latin typeface="+mn-lt"/>
                          <a:cs typeface="Amatic SC" panose="00000500000000000000" pitchFamily="2" charset="-79"/>
                        </a:rPr>
                        <a:t>Autumn, Harvest, pumpkin, farm, fruit, vegetables, bones, body parts, arm, leg, head, neck, foot, hands, feet, toes, family, house.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Bonfire, firework, hazard, danger, sparkler, Christmas, nativity, birthday, cake, candles, celebrate.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Chinese New Year </a:t>
                      </a:r>
                    </a:p>
                    <a:p>
                      <a:pPr algn="ctr"/>
                      <a:r>
                        <a:rPr lang="en-US" sz="800" dirty="0">
                          <a:solidFill>
                            <a:schemeClr val="tx1"/>
                          </a:solidFill>
                          <a:latin typeface="+mn-lt"/>
                          <a:cs typeface="Amatic SC" panose="00000500000000000000" pitchFamily="2" charset="-79"/>
                        </a:rPr>
                        <a:t>LENT</a:t>
                      </a:r>
                    </a:p>
                    <a:p>
                      <a:pPr algn="ctr"/>
                      <a:r>
                        <a:rPr lang="en-US" sz="800" dirty="0">
                          <a:solidFill>
                            <a:schemeClr val="tx1"/>
                          </a:solidFill>
                          <a:latin typeface="+mn-lt"/>
                          <a:cs typeface="Amatic SC" panose="00000500000000000000" pitchFamily="2" charset="-79"/>
                        </a:rPr>
                        <a:t>Valentine’s Day</a:t>
                      </a:r>
                    </a:p>
                    <a:p>
                      <a:pPr algn="ct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r>
                        <a:rPr lang="en-US" sz="800" dirty="0">
                          <a:solidFill>
                            <a:schemeClr val="tx1"/>
                          </a:solidFill>
                          <a:latin typeface="+mn-lt"/>
                          <a:cs typeface="Amatic SC" panose="00000500000000000000" pitchFamily="2" charset="-79"/>
                        </a:rPr>
                        <a:t>Fairy Tales, past, present,  festival, cook, bake, </a:t>
                      </a:r>
                      <a:r>
                        <a:rPr lang="en-US" sz="800" dirty="0" err="1">
                          <a:solidFill>
                            <a:schemeClr val="tx1"/>
                          </a:solidFill>
                          <a:latin typeface="+mn-lt"/>
                          <a:cs typeface="Amatic SC" panose="00000500000000000000" pitchFamily="2" charset="-79"/>
                        </a:rPr>
                        <a:t>china</a:t>
                      </a:r>
                      <a:r>
                        <a:rPr lang="en-US" sz="800" dirty="0">
                          <a:solidFill>
                            <a:schemeClr val="tx1"/>
                          </a:solidFill>
                          <a:latin typeface="+mn-lt"/>
                          <a:cs typeface="Amatic SC" panose="00000500000000000000" pitchFamily="2" charset="-79"/>
                        </a:rPr>
                        <a:t>, frying pan, wok, noodles, lanterns, noodles, ginger, cinnamon, flour, sugar, habitats.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Nature Scavenger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Eater Egg Hunt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Lollipop Lady visit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Spring, new life, cross, </a:t>
                      </a:r>
                      <a:r>
                        <a:rPr lang="en-US" sz="800" dirty="0" err="1">
                          <a:solidFill>
                            <a:schemeClr val="tx1"/>
                          </a:solidFill>
                          <a:latin typeface="+mn-lt"/>
                          <a:cs typeface="Amatic SC" panose="00000500000000000000" pitchFamily="2" charset="-79"/>
                        </a:rPr>
                        <a:t>jesus</a:t>
                      </a:r>
                      <a:r>
                        <a:rPr lang="en-US" sz="800" dirty="0">
                          <a:solidFill>
                            <a:schemeClr val="tx1"/>
                          </a:solidFill>
                          <a:latin typeface="+mn-lt"/>
                          <a:cs typeface="Amatic SC" panose="00000500000000000000" pitchFamily="2" charset="-79"/>
                        </a:rPr>
                        <a:t>, eggs, chicken, Easter, police, nurse, crossing attendant, chef, help.</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Mini Beast Growing</a:t>
                      </a:r>
                    </a:p>
                    <a:p>
                      <a:pPr algn="ctr"/>
                      <a:r>
                        <a:rPr lang="en-US" sz="800" dirty="0">
                          <a:solidFill>
                            <a:schemeClr val="tx1"/>
                          </a:solidFill>
                          <a:latin typeface="+mn-lt"/>
                          <a:cs typeface="Amatic SC" panose="00000500000000000000" pitchFamily="2" charset="-79"/>
                        </a:rPr>
                        <a:t>Mini Beast Roadshow</a:t>
                      </a:r>
                    </a:p>
                    <a:p>
                      <a:pPr algn="ct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r>
                        <a:rPr lang="en-US" sz="800" dirty="0" err="1">
                          <a:solidFill>
                            <a:schemeClr val="tx1"/>
                          </a:solidFill>
                          <a:latin typeface="+mn-lt"/>
                          <a:cs typeface="Amatic SC" panose="00000500000000000000" pitchFamily="2" charset="-79"/>
                        </a:rPr>
                        <a:t>Coccoon</a:t>
                      </a:r>
                      <a:r>
                        <a:rPr lang="en-US" sz="800" dirty="0">
                          <a:solidFill>
                            <a:schemeClr val="tx1"/>
                          </a:solidFill>
                          <a:latin typeface="+mn-lt"/>
                          <a:cs typeface="Amatic SC" panose="00000500000000000000" pitchFamily="2" charset="-79"/>
                        </a:rPr>
                        <a:t>, butterfly, caterpillar, </a:t>
                      </a:r>
                      <a:r>
                        <a:rPr lang="en-US" sz="800" dirty="0" err="1">
                          <a:solidFill>
                            <a:schemeClr val="tx1"/>
                          </a:solidFill>
                          <a:latin typeface="+mn-lt"/>
                          <a:cs typeface="Amatic SC" panose="00000500000000000000" pitchFamily="2" charset="-79"/>
                        </a:rPr>
                        <a:t>colourful</a:t>
                      </a:r>
                      <a:r>
                        <a:rPr lang="en-US" sz="800" dirty="0">
                          <a:solidFill>
                            <a:schemeClr val="tx1"/>
                          </a:solidFill>
                          <a:latin typeface="+mn-lt"/>
                          <a:cs typeface="Amatic SC" panose="00000500000000000000" pitchFamily="2" charset="-79"/>
                        </a:rPr>
                        <a:t>, wings, tadpole, froglet, lifecycle, spider, web, bee, beehive.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Amatic SC" panose="00000500000000000000" pitchFamily="2" charset="-79"/>
                        </a:rPr>
                        <a:t>Under the Sea – singing songs and sea shanties</a:t>
                      </a:r>
                    </a:p>
                    <a:p>
                      <a:pPr algn="ctr"/>
                      <a:r>
                        <a:rPr lang="en-US" sz="800" dirty="0">
                          <a:solidFill>
                            <a:schemeClr val="tx1"/>
                          </a:solidFill>
                          <a:latin typeface="+mn-lt"/>
                          <a:cs typeface="Amatic SC" panose="00000500000000000000" pitchFamily="2" charset="-79"/>
                        </a:rPr>
                        <a:t>Ice – Cream day.</a:t>
                      </a:r>
                    </a:p>
                    <a:p>
                      <a:pPr algn="ct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p>
                      <a:pPr algn="ctr"/>
                      <a:r>
                        <a:rPr lang="en-GB" sz="800" dirty="0">
                          <a:solidFill>
                            <a:schemeClr val="tx1"/>
                          </a:solidFill>
                          <a:latin typeface="+mn-lt"/>
                          <a:cs typeface="Amatic SC" panose="00000500000000000000" pitchFamily="2" charset="-79"/>
                        </a:rPr>
                        <a:t>Train, car. Bicycle, boat, ship, vessel, float, sink, shells, holiday, beaches, sun, summer.</a:t>
                      </a: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4" name="Title 1">
            <a:extLst>
              <a:ext uri="{FF2B5EF4-FFF2-40B4-BE49-F238E27FC236}">
                <a16:creationId xmlns:a16="http://schemas.microsoft.com/office/drawing/2014/main" id="{53FE212D-BFC9-4D6B-BB25-2170A4F1783E}"/>
              </a:ext>
            </a:extLst>
          </p:cNvPr>
          <p:cNvSpPr txBox="1">
            <a:spLocks/>
          </p:cNvSpPr>
          <p:nvPr/>
        </p:nvSpPr>
        <p:spPr>
          <a:xfrm>
            <a:off x="200419" y="-1410890"/>
            <a:ext cx="1235948" cy="21413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latin typeface="Amatic SC" panose="00000500000000000000" pitchFamily="2" charset="-79"/>
                <a:cs typeface="Amatic SC" panose="00000500000000000000" pitchFamily="2" charset="-79"/>
              </a:rPr>
              <a:t>Reception Long Term Plan 25--26</a:t>
            </a:r>
            <a:endParaRPr lang="en-GB" sz="1600" dirty="0">
              <a:latin typeface="Amatic SC" panose="00000500000000000000" pitchFamily="2" charset="-79"/>
              <a:cs typeface="Amatic SC" panose="00000500000000000000" pitchFamily="2" charset="-79"/>
            </a:endParaRPr>
          </a:p>
        </p:txBody>
      </p:sp>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9314" y="198541"/>
            <a:ext cx="488272" cy="488272"/>
          </a:xfrm>
          <a:prstGeom prst="rect">
            <a:avLst/>
          </a:prstGeom>
        </p:spPr>
      </p:pic>
      <p:pic>
        <p:nvPicPr>
          <p:cNvPr id="8" name="Picture 7">
            <a:extLst>
              <a:ext uri="{FF2B5EF4-FFF2-40B4-BE49-F238E27FC236}">
                <a16:creationId xmlns:a16="http://schemas.microsoft.com/office/drawing/2014/main" id="{40C165C1-D4BD-45B0-A0DC-76C33F0E9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5584">
            <a:off x="4197984" y="71242"/>
            <a:ext cx="536918" cy="536918"/>
          </a:xfrm>
          <a:prstGeom prst="rect">
            <a:avLst/>
          </a:prstGeom>
        </p:spPr>
      </p:pic>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62501">
            <a:off x="5917381" y="199564"/>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755735">
            <a:off x="7560613" y="179615"/>
            <a:ext cx="451465" cy="451465"/>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946721">
            <a:off x="10902382" y="114271"/>
            <a:ext cx="535465" cy="582151"/>
          </a:xfrm>
          <a:prstGeom prst="rect">
            <a:avLst/>
          </a:prstGeom>
        </p:spPr>
      </p:pic>
      <p:pic>
        <p:nvPicPr>
          <p:cNvPr id="18" name="Picture 17">
            <a:extLst>
              <a:ext uri="{FF2B5EF4-FFF2-40B4-BE49-F238E27FC236}">
                <a16:creationId xmlns:a16="http://schemas.microsoft.com/office/drawing/2014/main" id="{75C191AE-71E1-4878-9BF1-F901798883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931948">
            <a:off x="9334048" y="172721"/>
            <a:ext cx="439087" cy="439087"/>
          </a:xfrm>
          <a:prstGeom prst="rect">
            <a:avLst/>
          </a:prstGeom>
        </p:spPr>
      </p:pic>
    </p:spTree>
    <p:extLst>
      <p:ext uri="{BB962C8B-B14F-4D97-AF65-F5344CB8AC3E}">
        <p14:creationId xmlns:p14="http://schemas.microsoft.com/office/powerpoint/2010/main" val="3793943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7A29BB-AC81-49FB-9388-F334C67012D5}"/>
              </a:ext>
            </a:extLst>
          </p:cNvPr>
          <p:cNvSpPr>
            <a:spLocks noGrp="1"/>
          </p:cNvSpPr>
          <p:nvPr>
            <p:ph idx="1"/>
          </p:nvPr>
        </p:nvSpPr>
        <p:spPr/>
        <p:txBody>
          <a:bodyPr/>
          <a:lstStyle/>
          <a:p>
            <a:endParaRPr lang="en-GB" dirty="0"/>
          </a:p>
        </p:txBody>
      </p:sp>
      <p:graphicFrame>
        <p:nvGraphicFramePr>
          <p:cNvPr id="4" name="Table 4">
            <a:extLst>
              <a:ext uri="{FF2B5EF4-FFF2-40B4-BE49-F238E27FC236}">
                <a16:creationId xmlns:a16="http://schemas.microsoft.com/office/drawing/2014/main" id="{90EC7F52-2E15-4DBF-B21B-52C93B312801}"/>
              </a:ext>
            </a:extLst>
          </p:cNvPr>
          <p:cNvGraphicFramePr>
            <a:graphicFrameLocks noGrp="1"/>
          </p:cNvGraphicFramePr>
          <p:nvPr>
            <p:extLst>
              <p:ext uri="{D42A27DB-BD31-4B8C-83A1-F6EECF244321}">
                <p14:modId xmlns:p14="http://schemas.microsoft.com/office/powerpoint/2010/main" val="2029334760"/>
              </p:ext>
            </p:extLst>
          </p:nvPr>
        </p:nvGraphicFramePr>
        <p:xfrm>
          <a:off x="271068" y="766642"/>
          <a:ext cx="11459364" cy="572623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77656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12135">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437531">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Read to Write used as stimulus across the year</a:t>
                      </a:r>
                    </a:p>
                    <a:p>
                      <a:pPr algn="ct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49E0864A-D9BC-4802-8B87-A1B82F13AE4A}"/>
              </a:ext>
            </a:extLst>
          </p:cNvPr>
          <p:cNvPicPr>
            <a:picLocks noChangeAspect="1"/>
          </p:cNvPicPr>
          <p:nvPr/>
        </p:nvPicPr>
        <p:blipFill>
          <a:blip r:embed="rId3"/>
          <a:stretch>
            <a:fillRect/>
          </a:stretch>
        </p:blipFill>
        <p:spPr>
          <a:xfrm>
            <a:off x="1951822" y="3522042"/>
            <a:ext cx="1530203" cy="1252108"/>
          </a:xfrm>
          <a:prstGeom prst="rect">
            <a:avLst/>
          </a:prstGeom>
        </p:spPr>
      </p:pic>
      <p:pic>
        <p:nvPicPr>
          <p:cNvPr id="10" name="Picture 9">
            <a:extLst>
              <a:ext uri="{FF2B5EF4-FFF2-40B4-BE49-F238E27FC236}">
                <a16:creationId xmlns:a16="http://schemas.microsoft.com/office/drawing/2014/main" id="{A9D6C5CA-B7C3-41F3-9CC8-B01E00D9CB51}"/>
              </a:ext>
            </a:extLst>
          </p:cNvPr>
          <p:cNvPicPr>
            <a:picLocks noChangeAspect="1"/>
          </p:cNvPicPr>
          <p:nvPr/>
        </p:nvPicPr>
        <p:blipFill rotWithShape="1">
          <a:blip r:embed="rId4"/>
          <a:srcRect t="5197"/>
          <a:stretch/>
        </p:blipFill>
        <p:spPr>
          <a:xfrm>
            <a:off x="3603472" y="2125803"/>
            <a:ext cx="1563828" cy="1503956"/>
          </a:xfrm>
          <a:prstGeom prst="rect">
            <a:avLst/>
          </a:prstGeom>
        </p:spPr>
      </p:pic>
      <p:pic>
        <p:nvPicPr>
          <p:cNvPr id="12" name="Picture 11">
            <a:extLst>
              <a:ext uri="{FF2B5EF4-FFF2-40B4-BE49-F238E27FC236}">
                <a16:creationId xmlns:a16="http://schemas.microsoft.com/office/drawing/2014/main" id="{0F55EBD5-8ABE-42F1-AF73-F62F6C79F41F}"/>
              </a:ext>
            </a:extLst>
          </p:cNvPr>
          <p:cNvPicPr>
            <a:picLocks noChangeAspect="1"/>
          </p:cNvPicPr>
          <p:nvPr/>
        </p:nvPicPr>
        <p:blipFill>
          <a:blip r:embed="rId5"/>
          <a:stretch>
            <a:fillRect/>
          </a:stretch>
        </p:blipFill>
        <p:spPr>
          <a:xfrm>
            <a:off x="1960947" y="2068176"/>
            <a:ext cx="1530203" cy="1350294"/>
          </a:xfrm>
          <a:prstGeom prst="rect">
            <a:avLst/>
          </a:prstGeom>
        </p:spPr>
      </p:pic>
      <p:pic>
        <p:nvPicPr>
          <p:cNvPr id="16" name="Picture 15">
            <a:extLst>
              <a:ext uri="{FF2B5EF4-FFF2-40B4-BE49-F238E27FC236}">
                <a16:creationId xmlns:a16="http://schemas.microsoft.com/office/drawing/2014/main" id="{B2967B83-1A35-437C-8CC0-1F1788ED303B}"/>
              </a:ext>
            </a:extLst>
          </p:cNvPr>
          <p:cNvPicPr>
            <a:picLocks noChangeAspect="1"/>
          </p:cNvPicPr>
          <p:nvPr/>
        </p:nvPicPr>
        <p:blipFill>
          <a:blip r:embed="rId6"/>
          <a:stretch>
            <a:fillRect/>
          </a:stretch>
        </p:blipFill>
        <p:spPr>
          <a:xfrm>
            <a:off x="3566903" y="3629759"/>
            <a:ext cx="1606441" cy="1503957"/>
          </a:xfrm>
          <a:prstGeom prst="rect">
            <a:avLst/>
          </a:prstGeom>
        </p:spPr>
      </p:pic>
      <p:pic>
        <p:nvPicPr>
          <p:cNvPr id="24" name="Picture 23">
            <a:extLst>
              <a:ext uri="{FF2B5EF4-FFF2-40B4-BE49-F238E27FC236}">
                <a16:creationId xmlns:a16="http://schemas.microsoft.com/office/drawing/2014/main" id="{E2A16E11-1EE0-4024-9B76-C8A0B7FB6233}"/>
              </a:ext>
            </a:extLst>
          </p:cNvPr>
          <p:cNvPicPr>
            <a:picLocks noChangeAspect="1"/>
          </p:cNvPicPr>
          <p:nvPr/>
        </p:nvPicPr>
        <p:blipFill>
          <a:blip r:embed="rId7"/>
          <a:stretch>
            <a:fillRect/>
          </a:stretch>
        </p:blipFill>
        <p:spPr>
          <a:xfrm>
            <a:off x="5210834" y="2092205"/>
            <a:ext cx="1592036" cy="1809893"/>
          </a:xfrm>
          <a:prstGeom prst="rect">
            <a:avLst/>
          </a:prstGeom>
        </p:spPr>
      </p:pic>
      <p:pic>
        <p:nvPicPr>
          <p:cNvPr id="26" name="Picture 25">
            <a:extLst>
              <a:ext uri="{FF2B5EF4-FFF2-40B4-BE49-F238E27FC236}">
                <a16:creationId xmlns:a16="http://schemas.microsoft.com/office/drawing/2014/main" id="{3C27FFEA-C76F-451B-92A6-AAF27E338CE0}"/>
              </a:ext>
            </a:extLst>
          </p:cNvPr>
          <p:cNvPicPr>
            <a:picLocks noChangeAspect="1"/>
          </p:cNvPicPr>
          <p:nvPr/>
        </p:nvPicPr>
        <p:blipFill>
          <a:blip r:embed="rId8"/>
          <a:stretch>
            <a:fillRect/>
          </a:stretch>
        </p:blipFill>
        <p:spPr>
          <a:xfrm>
            <a:off x="8484292" y="2068176"/>
            <a:ext cx="1519018" cy="1809894"/>
          </a:xfrm>
          <a:prstGeom prst="rect">
            <a:avLst/>
          </a:prstGeom>
        </p:spPr>
      </p:pic>
      <p:pic>
        <p:nvPicPr>
          <p:cNvPr id="28" name="Picture 27">
            <a:extLst>
              <a:ext uri="{FF2B5EF4-FFF2-40B4-BE49-F238E27FC236}">
                <a16:creationId xmlns:a16="http://schemas.microsoft.com/office/drawing/2014/main" id="{8D118FFB-98B5-4C79-96A3-576C2A0A7891}"/>
              </a:ext>
            </a:extLst>
          </p:cNvPr>
          <p:cNvPicPr>
            <a:picLocks noChangeAspect="1"/>
          </p:cNvPicPr>
          <p:nvPr/>
        </p:nvPicPr>
        <p:blipFill>
          <a:blip r:embed="rId9"/>
          <a:stretch>
            <a:fillRect/>
          </a:stretch>
        </p:blipFill>
        <p:spPr>
          <a:xfrm>
            <a:off x="6888393" y="2092205"/>
            <a:ext cx="1492776" cy="1809894"/>
          </a:xfrm>
          <a:prstGeom prst="rect">
            <a:avLst/>
          </a:prstGeom>
        </p:spPr>
      </p:pic>
      <p:pic>
        <p:nvPicPr>
          <p:cNvPr id="30" name="Picture 29">
            <a:extLst>
              <a:ext uri="{FF2B5EF4-FFF2-40B4-BE49-F238E27FC236}">
                <a16:creationId xmlns:a16="http://schemas.microsoft.com/office/drawing/2014/main" id="{D4C878F7-5CAE-4168-B29F-9FAE2790F97C}"/>
              </a:ext>
            </a:extLst>
          </p:cNvPr>
          <p:cNvPicPr>
            <a:picLocks noChangeAspect="1"/>
          </p:cNvPicPr>
          <p:nvPr/>
        </p:nvPicPr>
        <p:blipFill>
          <a:blip r:embed="rId10"/>
          <a:stretch>
            <a:fillRect/>
          </a:stretch>
        </p:blipFill>
        <p:spPr>
          <a:xfrm>
            <a:off x="10183735" y="2092205"/>
            <a:ext cx="1441041" cy="1683665"/>
          </a:xfrm>
          <a:prstGeom prst="rect">
            <a:avLst/>
          </a:prstGeom>
        </p:spPr>
      </p:pic>
      <p:pic>
        <p:nvPicPr>
          <p:cNvPr id="32" name="Picture 31">
            <a:extLst>
              <a:ext uri="{FF2B5EF4-FFF2-40B4-BE49-F238E27FC236}">
                <a16:creationId xmlns:a16="http://schemas.microsoft.com/office/drawing/2014/main" id="{3FB8452D-68AD-47D7-B4E0-398FD3FF62F5}"/>
              </a:ext>
            </a:extLst>
          </p:cNvPr>
          <p:cNvPicPr>
            <a:picLocks noChangeAspect="1"/>
          </p:cNvPicPr>
          <p:nvPr/>
        </p:nvPicPr>
        <p:blipFill>
          <a:blip r:embed="rId11"/>
          <a:stretch>
            <a:fillRect/>
          </a:stretch>
        </p:blipFill>
        <p:spPr>
          <a:xfrm>
            <a:off x="5277440" y="4001294"/>
            <a:ext cx="1432612" cy="1400750"/>
          </a:xfrm>
          <a:prstGeom prst="rect">
            <a:avLst/>
          </a:prstGeom>
        </p:spPr>
      </p:pic>
      <p:pic>
        <p:nvPicPr>
          <p:cNvPr id="34" name="Picture 33">
            <a:extLst>
              <a:ext uri="{FF2B5EF4-FFF2-40B4-BE49-F238E27FC236}">
                <a16:creationId xmlns:a16="http://schemas.microsoft.com/office/drawing/2014/main" id="{16773D91-5C35-490C-B480-6C1B50629792}"/>
              </a:ext>
            </a:extLst>
          </p:cNvPr>
          <p:cNvPicPr>
            <a:picLocks noChangeAspect="1"/>
          </p:cNvPicPr>
          <p:nvPr/>
        </p:nvPicPr>
        <p:blipFill>
          <a:blip r:embed="rId12"/>
          <a:stretch>
            <a:fillRect/>
          </a:stretch>
        </p:blipFill>
        <p:spPr>
          <a:xfrm>
            <a:off x="6930144" y="4001294"/>
            <a:ext cx="1401188" cy="1400750"/>
          </a:xfrm>
          <a:prstGeom prst="rect">
            <a:avLst/>
          </a:prstGeom>
        </p:spPr>
      </p:pic>
      <p:pic>
        <p:nvPicPr>
          <p:cNvPr id="36" name="Picture 35">
            <a:extLst>
              <a:ext uri="{FF2B5EF4-FFF2-40B4-BE49-F238E27FC236}">
                <a16:creationId xmlns:a16="http://schemas.microsoft.com/office/drawing/2014/main" id="{76617FF2-8AAF-4E57-8FAE-A05D0FD22865}"/>
              </a:ext>
            </a:extLst>
          </p:cNvPr>
          <p:cNvPicPr>
            <a:picLocks noChangeAspect="1"/>
          </p:cNvPicPr>
          <p:nvPr/>
        </p:nvPicPr>
        <p:blipFill>
          <a:blip r:embed="rId13"/>
          <a:stretch>
            <a:fillRect/>
          </a:stretch>
        </p:blipFill>
        <p:spPr>
          <a:xfrm>
            <a:off x="8484291" y="3988080"/>
            <a:ext cx="1519019" cy="1564560"/>
          </a:xfrm>
          <a:prstGeom prst="rect">
            <a:avLst/>
          </a:prstGeom>
        </p:spPr>
      </p:pic>
      <p:pic>
        <p:nvPicPr>
          <p:cNvPr id="38" name="Picture 37">
            <a:extLst>
              <a:ext uri="{FF2B5EF4-FFF2-40B4-BE49-F238E27FC236}">
                <a16:creationId xmlns:a16="http://schemas.microsoft.com/office/drawing/2014/main" id="{BA355898-EAFA-4946-BA42-D8793C716C9D}"/>
              </a:ext>
            </a:extLst>
          </p:cNvPr>
          <p:cNvPicPr>
            <a:picLocks noChangeAspect="1"/>
          </p:cNvPicPr>
          <p:nvPr/>
        </p:nvPicPr>
        <p:blipFill>
          <a:blip r:embed="rId14"/>
          <a:stretch>
            <a:fillRect/>
          </a:stretch>
        </p:blipFill>
        <p:spPr>
          <a:xfrm>
            <a:off x="10240178" y="3988080"/>
            <a:ext cx="1350828" cy="1411939"/>
          </a:xfrm>
          <a:prstGeom prst="rect">
            <a:avLst/>
          </a:prstGeom>
        </p:spPr>
      </p:pic>
      <p:pic>
        <p:nvPicPr>
          <p:cNvPr id="40" name="Picture 39">
            <a:extLst>
              <a:ext uri="{FF2B5EF4-FFF2-40B4-BE49-F238E27FC236}">
                <a16:creationId xmlns:a16="http://schemas.microsoft.com/office/drawing/2014/main" id="{17FAFD21-240A-48E1-BEC9-308CFCC98C26}"/>
              </a:ext>
            </a:extLst>
          </p:cNvPr>
          <p:cNvPicPr>
            <a:picLocks noChangeAspect="1"/>
          </p:cNvPicPr>
          <p:nvPr/>
        </p:nvPicPr>
        <p:blipFill>
          <a:blip r:embed="rId15"/>
          <a:stretch>
            <a:fillRect/>
          </a:stretch>
        </p:blipFill>
        <p:spPr>
          <a:xfrm>
            <a:off x="1960946" y="5315876"/>
            <a:ext cx="1519019" cy="319360"/>
          </a:xfrm>
          <a:prstGeom prst="rect">
            <a:avLst/>
          </a:prstGeom>
        </p:spPr>
      </p:pic>
      <p:pic>
        <p:nvPicPr>
          <p:cNvPr id="42" name="Picture 41">
            <a:extLst>
              <a:ext uri="{FF2B5EF4-FFF2-40B4-BE49-F238E27FC236}">
                <a16:creationId xmlns:a16="http://schemas.microsoft.com/office/drawing/2014/main" id="{E84DD87C-3030-4A5E-89C4-7202E02EA596}"/>
              </a:ext>
            </a:extLst>
          </p:cNvPr>
          <p:cNvPicPr>
            <a:picLocks noChangeAspect="1"/>
          </p:cNvPicPr>
          <p:nvPr/>
        </p:nvPicPr>
        <p:blipFill>
          <a:blip r:embed="rId16"/>
          <a:stretch>
            <a:fillRect/>
          </a:stretch>
        </p:blipFill>
        <p:spPr>
          <a:xfrm>
            <a:off x="3632924" y="5334774"/>
            <a:ext cx="1386882" cy="465573"/>
          </a:xfrm>
          <a:prstGeom prst="rect">
            <a:avLst/>
          </a:prstGeom>
        </p:spPr>
      </p:pic>
      <p:pic>
        <p:nvPicPr>
          <p:cNvPr id="46" name="Picture 45">
            <a:extLst>
              <a:ext uri="{FF2B5EF4-FFF2-40B4-BE49-F238E27FC236}">
                <a16:creationId xmlns:a16="http://schemas.microsoft.com/office/drawing/2014/main" id="{EA3F4152-3C03-4277-A4FF-E0CD8A9437A0}"/>
              </a:ext>
            </a:extLst>
          </p:cNvPr>
          <p:cNvPicPr>
            <a:picLocks noChangeAspect="1"/>
          </p:cNvPicPr>
          <p:nvPr/>
        </p:nvPicPr>
        <p:blipFill>
          <a:blip r:embed="rId17"/>
          <a:stretch>
            <a:fillRect/>
          </a:stretch>
        </p:blipFill>
        <p:spPr>
          <a:xfrm>
            <a:off x="6850965" y="5499751"/>
            <a:ext cx="1563828" cy="762851"/>
          </a:xfrm>
          <a:prstGeom prst="rect">
            <a:avLst/>
          </a:prstGeom>
        </p:spPr>
      </p:pic>
      <p:pic>
        <p:nvPicPr>
          <p:cNvPr id="47" name="Picture 46">
            <a:extLst>
              <a:ext uri="{FF2B5EF4-FFF2-40B4-BE49-F238E27FC236}">
                <a16:creationId xmlns:a16="http://schemas.microsoft.com/office/drawing/2014/main" id="{F7C1F57C-2390-4A38-A06C-AA32E3312CC3}"/>
              </a:ext>
            </a:extLst>
          </p:cNvPr>
          <p:cNvPicPr>
            <a:picLocks noChangeAspect="1"/>
          </p:cNvPicPr>
          <p:nvPr/>
        </p:nvPicPr>
        <p:blipFill>
          <a:blip r:embed="rId17"/>
          <a:stretch>
            <a:fillRect/>
          </a:stretch>
        </p:blipFill>
        <p:spPr>
          <a:xfrm>
            <a:off x="5242436" y="5456931"/>
            <a:ext cx="1563828" cy="762851"/>
          </a:xfrm>
          <a:prstGeom prst="rect">
            <a:avLst/>
          </a:prstGeom>
        </p:spPr>
      </p:pic>
      <p:pic>
        <p:nvPicPr>
          <p:cNvPr id="49" name="Picture 48">
            <a:extLst>
              <a:ext uri="{FF2B5EF4-FFF2-40B4-BE49-F238E27FC236}">
                <a16:creationId xmlns:a16="http://schemas.microsoft.com/office/drawing/2014/main" id="{8A54E0E8-C3DC-427B-B1A2-D1E776F29B7E}"/>
              </a:ext>
            </a:extLst>
          </p:cNvPr>
          <p:cNvPicPr>
            <a:picLocks noChangeAspect="1"/>
          </p:cNvPicPr>
          <p:nvPr/>
        </p:nvPicPr>
        <p:blipFill>
          <a:blip r:embed="rId18"/>
          <a:stretch>
            <a:fillRect/>
          </a:stretch>
        </p:blipFill>
        <p:spPr>
          <a:xfrm>
            <a:off x="8507589" y="5665486"/>
            <a:ext cx="1472421" cy="792162"/>
          </a:xfrm>
          <a:prstGeom prst="rect">
            <a:avLst/>
          </a:prstGeom>
        </p:spPr>
      </p:pic>
      <p:pic>
        <p:nvPicPr>
          <p:cNvPr id="51" name="Picture 50">
            <a:extLst>
              <a:ext uri="{FF2B5EF4-FFF2-40B4-BE49-F238E27FC236}">
                <a16:creationId xmlns:a16="http://schemas.microsoft.com/office/drawing/2014/main" id="{1E2FDD97-F03F-4293-B6EE-73B8A14D84DB}"/>
              </a:ext>
            </a:extLst>
          </p:cNvPr>
          <p:cNvPicPr>
            <a:picLocks noChangeAspect="1"/>
          </p:cNvPicPr>
          <p:nvPr/>
        </p:nvPicPr>
        <p:blipFill>
          <a:blip r:embed="rId19"/>
          <a:stretch>
            <a:fillRect/>
          </a:stretch>
        </p:blipFill>
        <p:spPr>
          <a:xfrm>
            <a:off x="10157170" y="5650374"/>
            <a:ext cx="1468290" cy="792163"/>
          </a:xfrm>
          <a:prstGeom prst="rect">
            <a:avLst/>
          </a:prstGeom>
        </p:spPr>
      </p:pic>
      <p:sp>
        <p:nvSpPr>
          <p:cNvPr id="54" name="Title 1">
            <a:extLst>
              <a:ext uri="{FF2B5EF4-FFF2-40B4-BE49-F238E27FC236}">
                <a16:creationId xmlns:a16="http://schemas.microsoft.com/office/drawing/2014/main" id="{2C3924D1-2CA6-4ED7-AADA-A65DA2BF06E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pic>
        <p:nvPicPr>
          <p:cNvPr id="56" name="Picture 55">
            <a:extLst>
              <a:ext uri="{FF2B5EF4-FFF2-40B4-BE49-F238E27FC236}">
                <a16:creationId xmlns:a16="http://schemas.microsoft.com/office/drawing/2014/main" id="{E4AA86AA-5CF9-4870-B09B-B4ABBEDC15DE}"/>
              </a:ext>
            </a:extLst>
          </p:cNvPr>
          <p:cNvPicPr>
            <a:picLocks noChangeAspect="1"/>
          </p:cNvPicPr>
          <p:nvPr/>
        </p:nvPicPr>
        <p:blipFill>
          <a:blip r:embed="rId20"/>
          <a:stretch>
            <a:fillRect/>
          </a:stretch>
        </p:blipFill>
        <p:spPr>
          <a:xfrm>
            <a:off x="2349025" y="6578284"/>
            <a:ext cx="7289442" cy="278860"/>
          </a:xfrm>
          <a:prstGeom prst="rect">
            <a:avLst/>
          </a:prstGeom>
        </p:spPr>
      </p:pic>
    </p:spTree>
    <p:extLst>
      <p:ext uri="{BB962C8B-B14F-4D97-AF65-F5344CB8AC3E}">
        <p14:creationId xmlns:p14="http://schemas.microsoft.com/office/powerpoint/2010/main" val="97487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094167014"/>
              </p:ext>
            </p:extLst>
          </p:nvPr>
        </p:nvGraphicFramePr>
        <p:xfrm>
          <a:off x="445096" y="467750"/>
          <a:ext cx="11301808" cy="6322110"/>
        </p:xfrm>
        <a:graphic>
          <a:graphicData uri="http://schemas.openxmlformats.org/drawingml/2006/table">
            <a:tbl>
              <a:tblPr firstRow="1" bandRow="1">
                <a:tableStyleId>{5C22544A-7EE6-4342-B048-85BDC9FD1C3A}</a:tableStyleId>
              </a:tblPr>
              <a:tblGrid>
                <a:gridCol w="1614544">
                  <a:extLst>
                    <a:ext uri="{9D8B030D-6E8A-4147-A177-3AD203B41FA5}">
                      <a16:colId xmlns:a16="http://schemas.microsoft.com/office/drawing/2014/main" val="385991600"/>
                    </a:ext>
                  </a:extLst>
                </a:gridCol>
                <a:gridCol w="1614544">
                  <a:extLst>
                    <a:ext uri="{9D8B030D-6E8A-4147-A177-3AD203B41FA5}">
                      <a16:colId xmlns:a16="http://schemas.microsoft.com/office/drawing/2014/main" val="2865123548"/>
                    </a:ext>
                  </a:extLst>
                </a:gridCol>
                <a:gridCol w="1614544">
                  <a:extLst>
                    <a:ext uri="{9D8B030D-6E8A-4147-A177-3AD203B41FA5}">
                      <a16:colId xmlns:a16="http://schemas.microsoft.com/office/drawing/2014/main" val="872926247"/>
                    </a:ext>
                  </a:extLst>
                </a:gridCol>
                <a:gridCol w="1614544">
                  <a:extLst>
                    <a:ext uri="{9D8B030D-6E8A-4147-A177-3AD203B41FA5}">
                      <a16:colId xmlns:a16="http://schemas.microsoft.com/office/drawing/2014/main" val="1315738151"/>
                    </a:ext>
                  </a:extLst>
                </a:gridCol>
                <a:gridCol w="1614544">
                  <a:extLst>
                    <a:ext uri="{9D8B030D-6E8A-4147-A177-3AD203B41FA5}">
                      <a16:colId xmlns:a16="http://schemas.microsoft.com/office/drawing/2014/main" val="2709165749"/>
                    </a:ext>
                  </a:extLst>
                </a:gridCol>
                <a:gridCol w="1614544">
                  <a:extLst>
                    <a:ext uri="{9D8B030D-6E8A-4147-A177-3AD203B41FA5}">
                      <a16:colId xmlns:a16="http://schemas.microsoft.com/office/drawing/2014/main" val="2335150482"/>
                    </a:ext>
                  </a:extLst>
                </a:gridCol>
                <a:gridCol w="141308">
                  <a:extLst>
                    <a:ext uri="{9D8B030D-6E8A-4147-A177-3AD203B41FA5}">
                      <a16:colId xmlns:a16="http://schemas.microsoft.com/office/drawing/2014/main" val="4046203905"/>
                    </a:ext>
                  </a:extLst>
                </a:gridCol>
                <a:gridCol w="1473236">
                  <a:extLst>
                    <a:ext uri="{9D8B030D-6E8A-4147-A177-3AD203B41FA5}">
                      <a16:colId xmlns:a16="http://schemas.microsoft.com/office/drawing/2014/main" val="124247196"/>
                    </a:ext>
                  </a:extLst>
                </a:gridCol>
              </a:tblGrid>
              <a:tr h="51567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50418">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dirty="0">
                          <a:latin typeface="Amatic SC" panose="00000500000000000000" pitchFamily="2" charset="-79"/>
                          <a:cs typeface="Amatic SC" panose="00000500000000000000" pitchFamily="2" charset="-79"/>
                        </a:rPr>
                        <a:t>Traditional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People who help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811795">
                <a:tc rowSpan="2">
                  <a:txBody>
                    <a:bodyPr/>
                    <a:lstStyle/>
                    <a:p>
                      <a:pPr algn="ctr"/>
                      <a:r>
                        <a:rPr lang="en-US" sz="3200" b="0" dirty="0">
                          <a:latin typeface="Amatic SC" panose="00000500000000000000" pitchFamily="2" charset="-79"/>
                          <a:cs typeface="Amatic SC" panose="00000500000000000000" pitchFamily="2" charset="-79"/>
                        </a:rPr>
                        <a:t>Math's</a:t>
                      </a:r>
                    </a:p>
                    <a:p>
                      <a:pPr algn="ctr"/>
                      <a:endParaRPr lang="en-US" sz="1600" b="1" i="1" kern="1200" dirty="0">
                        <a:solidFill>
                          <a:schemeClr val="bg1">
                            <a:lumMod val="50000"/>
                          </a:schemeClr>
                        </a:solidFill>
                        <a:effectLst/>
                        <a:latin typeface="+mn-lt"/>
                        <a:ea typeface="+mn-ea"/>
                        <a:cs typeface="+mn-cs"/>
                      </a:endParaRPr>
                    </a:p>
                    <a:p>
                      <a:pPr algn="ctr"/>
                      <a:endParaRPr lang="en-US" sz="1600" b="1" i="1" kern="1200" dirty="0">
                        <a:solidFill>
                          <a:schemeClr val="bg1">
                            <a:lumMod val="50000"/>
                          </a:schemeClr>
                        </a:solidFill>
                        <a:effectLst/>
                        <a:latin typeface="+mn-lt"/>
                        <a:ea typeface="+mn-ea"/>
                        <a:cs typeface="+mn-cs"/>
                      </a:endParaRPr>
                    </a:p>
                    <a:p>
                      <a:pPr algn="ctr"/>
                      <a:r>
                        <a:rPr lang="en-US" sz="1000" b="1" i="1" kern="1200" dirty="0" err="1">
                          <a:solidFill>
                            <a:srgbClr val="CC66FF"/>
                          </a:solidFill>
                          <a:effectLst/>
                          <a:latin typeface="+mn-lt"/>
                          <a:ea typeface="+mn-ea"/>
                          <a:cs typeface="+mn-cs"/>
                        </a:rPr>
                        <a:t>Powermaths</a:t>
                      </a:r>
                      <a:r>
                        <a:rPr lang="en-US" sz="1000" b="1" i="1" kern="1200" dirty="0">
                          <a:solidFill>
                            <a:srgbClr val="CC66FF"/>
                          </a:solidFill>
                          <a:effectLst/>
                          <a:latin typeface="+mn-lt"/>
                          <a:ea typeface="+mn-ea"/>
                          <a:cs typeface="+mn-cs"/>
                        </a:rPr>
                        <a:t> Scheme </a:t>
                      </a:r>
                      <a:r>
                        <a:rPr lang="en-US" sz="1000" b="1" i="1" kern="1200">
                          <a:solidFill>
                            <a:srgbClr val="CC66FF"/>
                          </a:solidFill>
                          <a:effectLst/>
                          <a:latin typeface="+mn-lt"/>
                          <a:ea typeface="+mn-ea"/>
                          <a:cs typeface="+mn-cs"/>
                        </a:rPr>
                        <a:t>of work.</a:t>
                      </a:r>
                      <a:endParaRPr lang="en-US" sz="1000" b="0" i="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1850951761"/>
                  </a:ext>
                </a:extLst>
              </a:tr>
              <a:tr h="3937207">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750" b="1" dirty="0">
                          <a:solidFill>
                            <a:schemeClr val="tx1"/>
                          </a:solidFill>
                          <a:latin typeface="+mj-lt"/>
                          <a:cs typeface="Amatic SC" panose="00000500000000000000" pitchFamily="2" charset="-79"/>
                        </a:rPr>
                        <a:t>Numbers to 5</a:t>
                      </a:r>
                    </a:p>
                    <a:p>
                      <a:pPr algn="ctr"/>
                      <a:r>
                        <a:rPr lang="en-GB" sz="750" dirty="0">
                          <a:latin typeface="+mj-lt"/>
                        </a:rPr>
                        <a:t>Counting to 5, forwards and backwards • Stable order of counting to 5 • One-to-one correspondence to 5 • Cardinality to 5 • Representations to 5 • Counting to 5 and back from 5 using abstraction</a:t>
                      </a:r>
                      <a:endParaRPr lang="en-US" sz="750" b="0" dirty="0">
                        <a:solidFill>
                          <a:schemeClr val="tx1"/>
                        </a:solidFill>
                        <a:latin typeface="+mj-lt"/>
                        <a:cs typeface="Amatic SC" panose="00000500000000000000" pitchFamily="2" charset="-79"/>
                      </a:endParaRPr>
                    </a:p>
                    <a:p>
                      <a:pPr algn="ctr"/>
                      <a:r>
                        <a:rPr lang="en-US" sz="750" b="1" dirty="0">
                          <a:solidFill>
                            <a:schemeClr val="tx1"/>
                          </a:solidFill>
                          <a:latin typeface="+mj-lt"/>
                          <a:cs typeface="Amatic SC" panose="00000500000000000000" pitchFamily="2" charset="-79"/>
                        </a:rPr>
                        <a:t>Comparing Groups within 5</a:t>
                      </a:r>
                    </a:p>
                    <a:p>
                      <a:pPr algn="ctr"/>
                      <a:r>
                        <a:rPr lang="en-GB" sz="750" dirty="0">
                          <a:latin typeface="+mj-lt"/>
                        </a:rPr>
                        <a:t>• Noticing inequality of groups • Comparing groups of identical and non-identical objects • Using one-to-one correspondence to compare groups • Comparing groups using more and fewer • Realising that quantities can be equal • Comparing groups by matching or subitising • Representing groups to compare using cubes</a:t>
                      </a:r>
                      <a:endParaRPr lang="en-US" sz="750" b="0" dirty="0">
                        <a:solidFill>
                          <a:schemeClr val="tx1"/>
                        </a:solidFill>
                        <a:latin typeface="+mj-lt"/>
                        <a:cs typeface="Amatic SC" panose="00000500000000000000" pitchFamily="2" charset="-79"/>
                      </a:endParaRPr>
                    </a:p>
                    <a:p>
                      <a:pPr algn="ctr"/>
                      <a:r>
                        <a:rPr lang="en-US" sz="750" b="1" dirty="0">
                          <a:solidFill>
                            <a:schemeClr val="tx1"/>
                          </a:solidFill>
                          <a:latin typeface="+mj-lt"/>
                          <a:cs typeface="Amatic SC" panose="00000500000000000000" pitchFamily="2" charset="-79"/>
                        </a:rPr>
                        <a:t>Shape: 2D and 3D shapes</a:t>
                      </a:r>
                      <a:endParaRPr lang="en-US" sz="750" b="0" dirty="0">
                        <a:solidFill>
                          <a:schemeClr val="tx1"/>
                        </a:solidFill>
                        <a:latin typeface="+mj-lt"/>
                        <a:cs typeface="Amatic SC" panose="00000500000000000000" pitchFamily="2" charset="-79"/>
                      </a:endParaRPr>
                    </a:p>
                    <a:p>
                      <a:pPr algn="ctr"/>
                      <a:r>
                        <a:rPr lang="en-GB" sz="750" dirty="0">
                          <a:latin typeface="+mj-lt"/>
                        </a:rPr>
                        <a:t>• Exploring properties of everyday shapes • Exploring, describing and comparing the properties of 3D shapes • Similarities and differences between 3D shapes and applying sorting rules • Identifying and naming 2D shapes and describing similarities and differences • Identifying 2D shapes within 3D shapes • Identifying 2D shapes in the environment.</a:t>
                      </a:r>
                      <a:endParaRPr lang="en-GB" sz="750" b="0" dirty="0">
                        <a:solidFill>
                          <a:schemeClr val="tx1"/>
                        </a:solidFill>
                        <a:latin typeface="+mj-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800" b="1" dirty="0">
                          <a:solidFill>
                            <a:schemeClr val="tx1"/>
                          </a:solidFill>
                          <a:latin typeface="+mn-lt"/>
                          <a:cs typeface="Amatic SC" panose="00000500000000000000" pitchFamily="2" charset="-79"/>
                        </a:rPr>
                        <a:t>Change within 5</a:t>
                      </a:r>
                    </a:p>
                    <a:p>
                      <a:pPr algn="ctr"/>
                      <a:r>
                        <a:rPr lang="en-GB" sz="800" dirty="0"/>
                        <a:t>Finding one more and more less • Adding one more • Finding one less • Finding one more and one less with number stories • Exploring one more and one less, with numbers to 5 • Ordering one more and one less stories • Applying one more and one less stories</a:t>
                      </a:r>
                      <a:endParaRPr lang="en-GB" sz="800" b="1" dirty="0">
                        <a:solidFill>
                          <a:schemeClr val="tx1"/>
                        </a:solidFill>
                        <a:latin typeface="+mn-lt"/>
                        <a:cs typeface="Amatic SC" panose="00000500000000000000" pitchFamily="2" charset="-79"/>
                      </a:endParaRPr>
                    </a:p>
                    <a:p>
                      <a:pPr algn="ctr"/>
                      <a:r>
                        <a:rPr lang="en-GB" sz="800" b="1" dirty="0">
                          <a:solidFill>
                            <a:schemeClr val="tx1"/>
                          </a:solidFill>
                          <a:latin typeface="+mn-lt"/>
                          <a:cs typeface="Amatic SC" panose="00000500000000000000" pitchFamily="2" charset="-79"/>
                        </a:rPr>
                        <a:t>Number bonds within 5</a:t>
                      </a:r>
                    </a:p>
                    <a:p>
                      <a:pPr algn="ctr"/>
                      <a:r>
                        <a:rPr lang="en-GB" sz="800" dirty="0"/>
                        <a:t>• Splitting objects into two groups • Breaking a whole into two distinct parts • Recognising different representations of two parts • Finding different ways to break groups into parts • Finding number bonds to 3, 4 and 5</a:t>
                      </a:r>
                      <a:endParaRPr lang="en-GB" sz="800" b="1" dirty="0">
                        <a:solidFill>
                          <a:schemeClr val="tx1"/>
                        </a:solidFill>
                        <a:latin typeface="+mn-lt"/>
                        <a:cs typeface="Amatic SC" panose="00000500000000000000" pitchFamily="2" charset="-79"/>
                      </a:endParaRPr>
                    </a:p>
                    <a:p>
                      <a:pPr algn="ctr"/>
                      <a:r>
                        <a:rPr lang="en-GB" sz="800" b="1" dirty="0">
                          <a:solidFill>
                            <a:schemeClr val="tx1"/>
                          </a:solidFill>
                          <a:latin typeface="+mn-lt"/>
                          <a:cs typeface="Amatic SC" panose="00000500000000000000" pitchFamily="2" charset="-79"/>
                        </a:rPr>
                        <a:t>Space</a:t>
                      </a:r>
                    </a:p>
                    <a:p>
                      <a:pPr algn="ctr"/>
                      <a:r>
                        <a:rPr lang="en-GB" sz="800" dirty="0"/>
                        <a:t>• Understanding and using positional and directional language in practical contexts • Using directional and positional language to describe a route</a:t>
                      </a:r>
                      <a:endParaRPr lang="en-GB" sz="8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cs typeface="Amatic SC" panose="00000500000000000000" pitchFamily="2" charset="-79"/>
                        </a:rPr>
                        <a:t>Numbers to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t>• Counting to 6, 7, 8, 9 and 10 • Cardinality of numbers to 10 • Counting different representations up to 10 • Representations of numbers to 10 • Counting using abstraction • Counting up to 10 from a larger group</a:t>
                      </a:r>
                      <a:endParaRPr lang="en-US" sz="800" b="1"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cs typeface="Amatic SC" panose="00000500000000000000" pitchFamily="2" charset="-79"/>
                        </a:rPr>
                        <a:t>Comparing numbers to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t>• Compare groups up to 10 • Compare and represent numbers to 10 • More than and fewer than • How many more? • Finding the difference</a:t>
                      </a:r>
                      <a:endParaRPr lang="en-US" sz="800" b="1"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tx1"/>
                          </a:solidFill>
                          <a:latin typeface="+mn-lt"/>
                          <a:cs typeface="Amatic SC" panose="00000500000000000000" pitchFamily="2" charset="-79"/>
                        </a:rPr>
                        <a:t>Addition to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t>• Recapping the language of parts and wholes • Combining 2 parts to make a whole • Exploring the part-whole model • Exploring misconceptions using the part whole model • Number stories to 10 using the part-whole model</a:t>
                      </a:r>
                      <a:endParaRPr lang="en-US" sz="800" b="1"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tx1"/>
                        </a:solidFill>
                        <a:latin typeface="+mn-lt"/>
                        <a:cs typeface="Amatic SC" panose="00000500000000000000" pitchFamily="2" charset="-79"/>
                      </a:endParaRPr>
                    </a:p>
                    <a:p>
                      <a:pPr algn="ctr"/>
                      <a:endParaRPr lang="en-GB" sz="8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800" b="1" dirty="0">
                          <a:solidFill>
                            <a:schemeClr val="tx1"/>
                          </a:solidFill>
                          <a:latin typeface="+mn-lt"/>
                          <a:cs typeface="Amatic SC" panose="00000500000000000000" pitchFamily="2" charset="-79"/>
                        </a:rPr>
                        <a:t>Measure length weight and height</a:t>
                      </a:r>
                    </a:p>
                    <a:p>
                      <a:pPr algn="ctr"/>
                      <a:r>
                        <a:rPr lang="en-GB" sz="800" dirty="0"/>
                        <a:t>• Comparing length and weight • Understanding the relationship between length and height • Selecting an appropriate unit of measure • Using non-standard units to measure length, distance and weight of objects</a:t>
                      </a:r>
                      <a:endParaRPr lang="en-GB" sz="800" b="1" dirty="0">
                        <a:solidFill>
                          <a:schemeClr val="tx1"/>
                        </a:solidFill>
                        <a:latin typeface="+mn-lt"/>
                        <a:cs typeface="Amatic SC" panose="00000500000000000000" pitchFamily="2" charset="-79"/>
                      </a:endParaRPr>
                    </a:p>
                    <a:p>
                      <a:pPr algn="ctr"/>
                      <a:r>
                        <a:rPr lang="en-GB" sz="800" b="1" dirty="0">
                          <a:solidFill>
                            <a:schemeClr val="tx1"/>
                          </a:solidFill>
                          <a:latin typeface="+mn-lt"/>
                          <a:cs typeface="Amatic SC" panose="00000500000000000000" pitchFamily="2" charset="-79"/>
                        </a:rPr>
                        <a:t>Number bonds to 10</a:t>
                      </a:r>
                    </a:p>
                    <a:p>
                      <a:pPr algn="ctr"/>
                      <a:r>
                        <a:rPr lang="en-GB" sz="800" dirty="0"/>
                        <a:t>• Exploring the composition of 10 • Using knowledge of number bonds to 10 to work out how many more • Consolidating number bonds to 10 • Using the part-whole model to break 10 into two parts • Identifying the whole and parts when variation is a factor • Using number bonds to 10 to break a whole into parts • Exploring all the number bonds to 10</a:t>
                      </a:r>
                      <a:endParaRPr lang="en-GB" sz="800" b="1" dirty="0">
                        <a:solidFill>
                          <a:schemeClr val="tx1"/>
                        </a:solidFill>
                        <a:latin typeface="+mn-lt"/>
                        <a:cs typeface="Amatic SC" panose="00000500000000000000" pitchFamily="2" charset="-79"/>
                      </a:endParaRPr>
                    </a:p>
                    <a:p>
                      <a:pPr algn="ctr"/>
                      <a:r>
                        <a:rPr lang="en-GB" sz="800" b="1" dirty="0">
                          <a:solidFill>
                            <a:schemeClr val="tx1"/>
                          </a:solidFill>
                          <a:latin typeface="+mn-lt"/>
                          <a:cs typeface="Amatic SC" panose="00000500000000000000" pitchFamily="2" charset="-79"/>
                        </a:rPr>
                        <a:t>Subtraction</a:t>
                      </a:r>
                    </a:p>
                    <a:p>
                      <a:pPr algn="ctr"/>
                      <a:r>
                        <a:rPr lang="en-GB" sz="800" dirty="0"/>
                        <a:t>• Identifying pairs of numbers to 10 • Identifying how many are left when some are taken away • Identifying a missing part • Beginning to see the relationship between addition and subtraction number bonds to 10</a:t>
                      </a:r>
                      <a:endParaRPr lang="en-GB" sz="800" b="1" dirty="0">
                        <a:solidFill>
                          <a:schemeClr val="tx1"/>
                        </a:solidFill>
                        <a:latin typeface="+mn-lt"/>
                        <a:cs typeface="Amatic SC" panose="00000500000000000000" pitchFamily="2" charset="-79"/>
                      </a:endParaRPr>
                    </a:p>
                    <a:p>
                      <a:pPr algn="ctr"/>
                      <a:endParaRPr lang="en-GB" sz="8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GB" sz="750" b="1" dirty="0">
                          <a:solidFill>
                            <a:schemeClr val="tx1"/>
                          </a:solidFill>
                        </a:rPr>
                        <a:t>Exploring patterns</a:t>
                      </a:r>
                    </a:p>
                    <a:p>
                      <a:pPr algn="ctr"/>
                      <a:r>
                        <a:rPr lang="en-GB" sz="750" dirty="0"/>
                        <a:t>• Exploring AB and ABB patterns • Continuing a pattern • Counting different representations up to 10 • Discovering that patterns can vary • Creating patterns • Recognising patterns and representing them using different objects</a:t>
                      </a:r>
                      <a:endParaRPr lang="en-GB" sz="750" b="1" dirty="0">
                        <a:solidFill>
                          <a:schemeClr val="tx1"/>
                        </a:solidFill>
                      </a:endParaRPr>
                    </a:p>
                    <a:p>
                      <a:pPr algn="ctr"/>
                      <a:r>
                        <a:rPr lang="en-GB" sz="750" b="1" dirty="0">
                          <a:solidFill>
                            <a:schemeClr val="tx1"/>
                          </a:solidFill>
                        </a:rPr>
                        <a:t>Counting on and counting back.</a:t>
                      </a:r>
                    </a:p>
                    <a:p>
                      <a:pPr algn="ctr"/>
                      <a:r>
                        <a:rPr lang="en-GB" sz="750" dirty="0"/>
                        <a:t>• Counting fluently to and from 10 • Counting on and back a given amount • Applying a first, then, now story structure to adding by counting on • Creating addition stories to practise flexible counting on • Exploring the inverse relationship of counting on and counting back • Creating subtraction stories to practise flexible taking away</a:t>
                      </a:r>
                      <a:endParaRPr lang="en-GB" sz="750" b="1" dirty="0">
                        <a:solidFill>
                          <a:schemeClr val="tx1"/>
                        </a:solidFill>
                      </a:endParaRPr>
                    </a:p>
                    <a:p>
                      <a:pPr algn="ctr"/>
                      <a:r>
                        <a:rPr lang="en-GB" sz="750" b="1" dirty="0">
                          <a:solidFill>
                            <a:schemeClr val="tx1"/>
                          </a:solidFill>
                        </a:rPr>
                        <a:t>Numbers to 20</a:t>
                      </a:r>
                    </a:p>
                    <a:p>
                      <a:pPr algn="ctr"/>
                      <a:r>
                        <a:rPr lang="en-GB" sz="750" dirty="0"/>
                        <a:t>• Counting beyond 10 • Counting to 20 using ten frames • One more and one less (being flexible with numbers 11–20) • Comparing numbers to 20 • Representing numbers to 20</a:t>
                      </a:r>
                      <a:endParaRPr lang="en-GB" sz="750" b="1" dirty="0">
                        <a:solidFill>
                          <a:schemeClr val="tx1"/>
                        </a:solidFill>
                      </a:endParaRPr>
                    </a:p>
                    <a:p>
                      <a:pPr algn="ctr"/>
                      <a:r>
                        <a:rPr lang="en-GB" sz="750" b="1" dirty="0">
                          <a:solidFill>
                            <a:schemeClr val="tx1"/>
                          </a:solidFill>
                        </a:rPr>
                        <a:t>Numerical patterns</a:t>
                      </a:r>
                    </a:p>
                    <a:p>
                      <a:pPr algn="ctr"/>
                      <a:r>
                        <a:rPr lang="en-GB" sz="750" dirty="0"/>
                        <a:t>• Understanding the concepts of double, sharing and odd and even • Recognising a double, finding double facts up to double 5 and applying double facts • Using sharing to find half and understanding the importance of equal groups for fairness • Beginning to recognise odd and even numbers • Spotting doubling, halving and odd and even patterns and using them to predict • Understanding that some groups of items cannot be shared equally between 2</a:t>
                      </a:r>
                      <a:endParaRPr lang="en-GB" sz="75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700" b="1" dirty="0">
                          <a:solidFill>
                            <a:schemeClr val="tx1"/>
                          </a:solidFill>
                          <a:latin typeface="+mn-lt"/>
                          <a:cs typeface="Amatic SC" panose="00000500000000000000" pitchFamily="2" charset="-79"/>
                        </a:rPr>
                        <a:t>Shape composing and decomposing</a:t>
                      </a:r>
                    </a:p>
                    <a:p>
                      <a:pPr algn="ctr"/>
                      <a:r>
                        <a:rPr lang="en-GB" sz="700" dirty="0"/>
                        <a:t>• Combining knowledge of shapes, their attributes and how they can be manipulated and rotated • Recapping the language of simple 2D shapes • Knowing that shapes can be decomposed into other shapes • Knowing that combining 2 or more shapes can create a new shape (composing) • Counting the number of shapes used (up to 10) • Exploring misconceptions</a:t>
                      </a:r>
                      <a:endParaRPr lang="en-US" sz="700" b="1" dirty="0">
                        <a:solidFill>
                          <a:schemeClr val="tx1"/>
                        </a:solidFill>
                        <a:latin typeface="+mn-lt"/>
                        <a:cs typeface="Amatic SC" panose="00000500000000000000" pitchFamily="2" charset="-79"/>
                      </a:endParaRPr>
                    </a:p>
                    <a:p>
                      <a:pPr algn="ctr"/>
                      <a:r>
                        <a:rPr lang="en-US" sz="700" b="1" dirty="0">
                          <a:solidFill>
                            <a:schemeClr val="tx1"/>
                          </a:solidFill>
                          <a:latin typeface="+mn-lt"/>
                          <a:cs typeface="Amatic SC" panose="00000500000000000000" pitchFamily="2" charset="-79"/>
                        </a:rPr>
                        <a:t>Volume and Capacity</a:t>
                      </a:r>
                    </a:p>
                    <a:p>
                      <a:pPr algn="ctr"/>
                      <a:r>
                        <a:rPr lang="en-GB" sz="700" dirty="0"/>
                        <a:t>• Comparing volume • Selecting an appropriate unit of measure • Using non-standard units to measure capacity • Understanding that volume can be measured in cups • Comparing the capacity of containers of different sizes and shapes</a:t>
                      </a:r>
                      <a:endParaRPr lang="en-US" sz="700" b="1" dirty="0">
                        <a:solidFill>
                          <a:schemeClr val="tx1"/>
                        </a:solidFill>
                        <a:latin typeface="+mn-lt"/>
                        <a:cs typeface="Amatic SC" panose="00000500000000000000" pitchFamily="2" charset="-79"/>
                      </a:endParaRPr>
                    </a:p>
                    <a:p>
                      <a:pPr algn="ctr"/>
                      <a:r>
                        <a:rPr lang="en-US" sz="700" b="1" dirty="0">
                          <a:solidFill>
                            <a:schemeClr val="tx1"/>
                          </a:solidFill>
                          <a:latin typeface="+mn-lt"/>
                          <a:cs typeface="Amatic SC" panose="00000500000000000000" pitchFamily="2" charset="-79"/>
                        </a:rPr>
                        <a:t>Sorting</a:t>
                      </a:r>
                    </a:p>
                    <a:p>
                      <a:pPr algn="ctr"/>
                      <a:r>
                        <a:rPr lang="en-GB" sz="700" dirty="0"/>
                        <a:t>• Explore characteristics of everyday objects • Sorting objects where there are two distinct groups • Discovering that objects can be sorted in different ways • Sorting objects in more than one way • Sorting collections of objects</a:t>
                      </a:r>
                      <a:endParaRPr lang="en-US" sz="700" b="1" dirty="0">
                        <a:solidFill>
                          <a:schemeClr val="tx1"/>
                        </a:solidFill>
                        <a:latin typeface="+mn-lt"/>
                        <a:cs typeface="Amatic SC" panose="00000500000000000000" pitchFamily="2" charset="-79"/>
                      </a:endParaRPr>
                    </a:p>
                    <a:p>
                      <a:pPr algn="ctr"/>
                      <a:r>
                        <a:rPr lang="en-US" sz="700" b="1" dirty="0">
                          <a:solidFill>
                            <a:schemeClr val="tx1"/>
                          </a:solidFill>
                          <a:latin typeface="+mn-lt"/>
                          <a:cs typeface="Amatic SC" panose="00000500000000000000" pitchFamily="2" charset="-79"/>
                        </a:rPr>
                        <a:t>Time</a:t>
                      </a:r>
                    </a:p>
                    <a:p>
                      <a:pPr algn="ctr"/>
                      <a:r>
                        <a:rPr lang="en-GB" sz="700" dirty="0"/>
                        <a:t>• Understanding the purpose of being able to tell the time • Ordering familiar events • Begin to describe familiar events in order, using the language of time • Look at events flexibly, from first to last as well as last to first • Use the language of time and realise the importance of sequence</a:t>
                      </a:r>
                      <a:endParaRPr lang="en-US" sz="7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7265"/>
            <a:ext cx="618138" cy="618138"/>
          </a:xfrm>
          <a:prstGeom prst="rect">
            <a:avLst/>
          </a:prstGeom>
        </p:spPr>
      </p:pic>
    </p:spTree>
    <p:extLst>
      <p:ext uri="{BB962C8B-B14F-4D97-AF65-F5344CB8AC3E}">
        <p14:creationId xmlns:p14="http://schemas.microsoft.com/office/powerpoint/2010/main" val="3500215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808852011"/>
              </p:ext>
            </p:extLst>
          </p:nvPr>
        </p:nvGraphicFramePr>
        <p:xfrm>
          <a:off x="262488" y="492233"/>
          <a:ext cx="11459364" cy="5395214"/>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8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GB" sz="800" dirty="0"/>
                        <a:t>Understanding the world (UTW)</a:t>
                      </a:r>
                    </a:p>
                    <a:p>
                      <a:pPr algn="ctr"/>
                      <a:r>
                        <a:rPr lang="en-GB" sz="800" dirty="0"/>
                        <a:t>Religious Education Scheme: Questful</a:t>
                      </a:r>
                    </a:p>
                    <a:p>
                      <a:pPr algn="ctr"/>
                      <a:r>
                        <a:rPr lang="en-GB" sz="800" dirty="0"/>
                        <a:t>EYFS 2 Harvest: Why do people of faith say thank you to God at Harvest time?</a:t>
                      </a:r>
                    </a:p>
                    <a:p>
                      <a:pPr algn="ctr"/>
                      <a:endParaRPr lang="en-GB" sz="800" dirty="0"/>
                    </a:p>
                    <a:p>
                      <a:pPr algn="ctr"/>
                      <a:r>
                        <a:rPr lang="en-GB" sz="800" dirty="0"/>
                        <a:t>Whole school worship, Class worship, reflection area.</a:t>
                      </a:r>
                    </a:p>
                    <a:p>
                      <a:pPr algn="ctr"/>
                      <a:r>
                        <a:rPr lang="en-GB" sz="800" dirty="0"/>
                        <a:t>Learn about Harvest and create a class Harvest basket.</a:t>
                      </a:r>
                    </a:p>
                    <a:p>
                      <a:pPr algn="ctr"/>
                      <a:r>
                        <a:rPr lang="en-GB" sz="800" dirty="0"/>
                        <a:t>Explore the story funny bones. Label our own funny bones skeleton. Make our own skeleton.</a:t>
                      </a:r>
                    </a:p>
                    <a:p>
                      <a:pPr algn="ctr"/>
                      <a:r>
                        <a:rPr lang="en-GB" sz="800" dirty="0"/>
                        <a:t>Look at families and compare what things are like now. Look at images from when the children's families were younger. What do they notice </a:t>
                      </a:r>
                    </a:p>
                    <a:p>
                      <a:pPr marL="171450" indent="-171450">
                        <a:lnSpc>
                          <a:spcPct val="100000"/>
                        </a:lnSpc>
                        <a:spcBef>
                          <a:spcPts val="100"/>
                        </a:spcBef>
                        <a:spcAft>
                          <a:spcPts val="800"/>
                        </a:spcAft>
                        <a:buFont typeface="Courier New" panose="02070309020205020404" pitchFamily="49" charset="0"/>
                        <a:buChar char="o"/>
                      </a:pP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800" dirty="0"/>
                        <a:t>Religious Education Scheme: Questful</a:t>
                      </a:r>
                    </a:p>
                    <a:p>
                      <a:pPr algn="ctr"/>
                      <a:r>
                        <a:rPr lang="en-GB" sz="800" dirty="0"/>
                        <a:t>EYFS 1 I am Special: Why are we all different and Special? Islam EYFS 4 Christmas: How do Christians celebrate Jesus birthday? Why do Hindus light candles at Diwali? Hinduism</a:t>
                      </a:r>
                    </a:p>
                    <a:p>
                      <a:pPr algn="ctr"/>
                      <a:r>
                        <a:rPr lang="en-GB" sz="800" dirty="0"/>
                        <a:t>Whole school worship, Class worship, reflection area.</a:t>
                      </a:r>
                    </a:p>
                    <a:p>
                      <a:pPr algn="ctr"/>
                      <a:r>
                        <a:rPr lang="en-GB" sz="800" dirty="0"/>
                        <a:t>The Nativity.</a:t>
                      </a:r>
                    </a:p>
                    <a:p>
                      <a:pPr algn="ctr"/>
                      <a:r>
                        <a:rPr lang="en-GB" sz="800" dirty="0"/>
                        <a:t>The Queen, why is she famous? What did she do? </a:t>
                      </a:r>
                    </a:p>
                    <a:p>
                      <a:pPr algn="ctr"/>
                      <a:r>
                        <a:rPr lang="en-GB" sz="800" dirty="0"/>
                        <a:t>Understanding about the importance of celebrating and birthdays.</a:t>
                      </a:r>
                    </a:p>
                    <a:p>
                      <a:pPr algn="ctr"/>
                      <a:r>
                        <a:rPr lang="en-GB" sz="800" dirty="0"/>
                        <a:t> Explore plants and label a simple diagram of a plant.</a:t>
                      </a:r>
                    </a:p>
                    <a:p>
                      <a:pPr algn="ctr"/>
                      <a:r>
                        <a:rPr lang="en-GB" sz="800" dirty="0"/>
                        <a:t>Look at our school: Create a map of school and locate our classroom. Walk round the school to help create the map.</a:t>
                      </a:r>
                    </a:p>
                    <a:p>
                      <a:pPr algn="ctr"/>
                      <a:r>
                        <a:rPr lang="en-GB" sz="800" dirty="0"/>
                        <a:t>Visit church for the Nativity.</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800" dirty="0"/>
                        <a:t>Religious Education Scheme: Questful</a:t>
                      </a:r>
                    </a:p>
                    <a:p>
                      <a:pPr algn="ctr"/>
                      <a:r>
                        <a:rPr lang="en-GB" sz="800" dirty="0"/>
                        <a:t>EYFS 7 Easter: Why do Christians believe Easter is all about love?</a:t>
                      </a:r>
                    </a:p>
                    <a:p>
                      <a:pPr algn="ctr"/>
                      <a:r>
                        <a:rPr lang="en-GB" sz="800" dirty="0"/>
                        <a:t>Whole school worship, Class worship, reflection area.</a:t>
                      </a:r>
                    </a:p>
                    <a:p>
                      <a:pPr algn="ctr"/>
                      <a:r>
                        <a:rPr lang="en-GB" sz="800" dirty="0"/>
                        <a:t>Explore and experiment with porridge, what happens when it is warm? What happens when its cold? With water or without water.</a:t>
                      </a:r>
                    </a:p>
                    <a:p>
                      <a:pPr algn="ctr"/>
                      <a:r>
                        <a:rPr lang="en-GB" sz="800" dirty="0"/>
                        <a:t>Learn all about China and Chinese new year and the celebrations that take place. Chinese food tasting using chopsticks.</a:t>
                      </a:r>
                    </a:p>
                    <a:p>
                      <a:pPr algn="ctr"/>
                      <a:r>
                        <a:rPr lang="en-GB" sz="800" dirty="0"/>
                        <a:t>Look at differences in things in the fairy tales to what things are like now. Look at clothing, what is different? What is the same? Do we cook on a pot over a fire? What do we use to cook? Utensils? Buildings. </a:t>
                      </a:r>
                    </a:p>
                    <a:p>
                      <a:pPr algn="ctr"/>
                      <a:r>
                        <a:rPr lang="en-GB" sz="800" dirty="0"/>
                        <a:t>Look at different environments? Could a penguin live in Blackpool? What do polar bears need? What environments do they live in?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700" dirty="0"/>
                        <a:t>Religious Education Scheme: Questful</a:t>
                      </a:r>
                    </a:p>
                    <a:p>
                      <a:pPr algn="ctr"/>
                      <a:r>
                        <a:rPr lang="en-GB" sz="800" dirty="0"/>
                        <a:t>EYFS 5 Stories Jesus heard: What stories did Jesus hear when he was a child? EYFS 6 Stories Jesus told: Why did Jesus tell stories?</a:t>
                      </a:r>
                      <a:endParaRPr lang="en-GB" sz="700" dirty="0"/>
                    </a:p>
                    <a:p>
                      <a:pPr algn="ctr"/>
                      <a:r>
                        <a:rPr lang="en-GB" sz="700" dirty="0"/>
                        <a:t>Whole school worship, Class worship, reflection area.</a:t>
                      </a:r>
                    </a:p>
                    <a:p>
                      <a:pPr algn="ctr"/>
                      <a:r>
                        <a:rPr lang="en-GB" sz="700" dirty="0"/>
                        <a:t>Charles Darwin, why is he famous? What did he do? Look at the evolution of monkeys, can you see the difference over time?</a:t>
                      </a:r>
                    </a:p>
                    <a:p>
                      <a:pPr algn="ctr"/>
                      <a:r>
                        <a:rPr lang="en-GB" sz="700" dirty="0"/>
                        <a:t>Understanding what emergency means. Discuss who to call in an emergency.</a:t>
                      </a:r>
                    </a:p>
                    <a:p>
                      <a:pPr algn="ctr"/>
                      <a:r>
                        <a:rPr lang="en-GB" sz="700" dirty="0"/>
                        <a:t>Talk about how our food is made, and how farmers help us to get food and shopkeepers sell us the food.</a:t>
                      </a:r>
                    </a:p>
                    <a:p>
                      <a:pPr algn="ctr"/>
                      <a:r>
                        <a:rPr lang="en-GB" sz="700" dirty="0"/>
                        <a:t>Look at different places for worship: Temple, Mosque, Church, Synagogue.</a:t>
                      </a:r>
                    </a:p>
                    <a:p>
                      <a:pPr algn="ctr"/>
                      <a:r>
                        <a:rPr lang="en-GB" sz="700" dirty="0"/>
                        <a:t>Fire Safety.</a:t>
                      </a:r>
                    </a:p>
                    <a:p>
                      <a:pPr algn="ctr"/>
                      <a:r>
                        <a:rPr lang="en-GB" sz="700" dirty="0"/>
                        <a:t>Visits from different professions.</a:t>
                      </a:r>
                    </a:p>
                    <a:p>
                      <a:pPr algn="ctr"/>
                      <a:r>
                        <a:rPr lang="en-GB" sz="700" dirty="0"/>
                        <a:t>Look at police officers, paramedics, nurses etc in history, how have they changed over time?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algn="ctr"/>
                      <a:r>
                        <a:rPr lang="en-GB" sz="800" dirty="0"/>
                        <a:t>Religious Education Scheme: Questful</a:t>
                      </a:r>
                    </a:p>
                    <a:p>
                      <a:pPr algn="ctr"/>
                      <a:r>
                        <a:rPr lang="en-GB" sz="800" dirty="0"/>
                        <a:t>EYFS 9 Special Places: What makes a place holy? Hinduism Islam</a:t>
                      </a:r>
                    </a:p>
                    <a:p>
                      <a:pPr algn="ctr"/>
                      <a:r>
                        <a:rPr lang="en-GB" sz="800" dirty="0"/>
                        <a:t>Whole school worship, Class worship, reflection area.</a:t>
                      </a:r>
                    </a:p>
                    <a:p>
                      <a:pPr algn="ctr"/>
                      <a:r>
                        <a:rPr lang="en-GB" sz="800" dirty="0"/>
                        <a:t>Looking at the history of school? What did it used to look like? What did school furniture used to look like? What did resources used to look like?</a:t>
                      </a:r>
                    </a:p>
                    <a:p>
                      <a:pPr algn="ctr"/>
                      <a:r>
                        <a:rPr lang="en-GB" sz="800" dirty="0"/>
                        <a:t>Growing our own butterflies, looking at the lifecycle of butterflies. Observing the life cycle.</a:t>
                      </a:r>
                    </a:p>
                    <a:p>
                      <a:pPr algn="ctr"/>
                      <a:r>
                        <a:rPr lang="en-GB" sz="800" dirty="0"/>
                        <a:t>Look at the life cycle of other animals and mini beasts.</a:t>
                      </a:r>
                    </a:p>
                    <a:p>
                      <a:pPr algn="ctr"/>
                      <a:r>
                        <a:rPr lang="en-GB" sz="800" dirty="0"/>
                        <a:t>Explore different habitats and where different mini beasts and animals live.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800" dirty="0"/>
                        <a:t>Religious Education Scheme: Questful</a:t>
                      </a:r>
                    </a:p>
                    <a:p>
                      <a:pPr algn="ctr"/>
                      <a:r>
                        <a:rPr lang="en-GB" sz="800" dirty="0"/>
                        <a:t>EYFS 11 Special Times: How do you celebrate special times? Hinduism Islam Judaism Sikhism</a:t>
                      </a:r>
                    </a:p>
                    <a:p>
                      <a:pPr algn="ctr"/>
                      <a:r>
                        <a:rPr lang="en-GB" sz="800" dirty="0"/>
                        <a:t>Look at the importance of prayer and how we pray and also how other religions pray.</a:t>
                      </a:r>
                    </a:p>
                    <a:p>
                      <a:pPr algn="ctr"/>
                      <a:r>
                        <a:rPr lang="en-GB" sz="800" dirty="0"/>
                        <a:t>Whole school worship, Class worship, reflection area.</a:t>
                      </a:r>
                    </a:p>
                    <a:p>
                      <a:pPr algn="ctr"/>
                      <a:r>
                        <a:rPr lang="en-GB" sz="800" dirty="0"/>
                        <a:t>Look at the different seasons: describe the Seasons.</a:t>
                      </a:r>
                    </a:p>
                    <a:p>
                      <a:pPr algn="ctr"/>
                      <a:r>
                        <a:rPr lang="en-GB" sz="800" dirty="0"/>
                        <a:t>Explore vehicles from the past and how they have changed over time.</a:t>
                      </a:r>
                    </a:p>
                    <a:p>
                      <a:pPr algn="ctr"/>
                      <a:r>
                        <a:rPr lang="en-GB" sz="800" dirty="0"/>
                        <a:t>Discuss different holiday destinations find them on a map.</a:t>
                      </a:r>
                    </a:p>
                    <a:p>
                      <a:pPr algn="ctr"/>
                      <a:r>
                        <a:rPr lang="en-GB" sz="800" dirty="0"/>
                        <a:t>Airport roleplay.</a:t>
                      </a: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800" b="1" dirty="0">
                        <a:solidFill>
                          <a:schemeClr val="bg1">
                            <a:lumMod val="50000"/>
                          </a:schemeClr>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8028"/>
            <a:ext cx="628409" cy="628409"/>
          </a:xfrm>
          <a:prstGeom prst="rect">
            <a:avLst/>
          </a:prstGeom>
        </p:spPr>
      </p:pic>
    </p:spTree>
    <p:extLst>
      <p:ext uri="{BB962C8B-B14F-4D97-AF65-F5344CB8AC3E}">
        <p14:creationId xmlns:p14="http://schemas.microsoft.com/office/powerpoint/2010/main" val="2315999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888617843"/>
              </p:ext>
            </p:extLst>
          </p:nvPr>
        </p:nvGraphicFramePr>
        <p:xfrm>
          <a:off x="385520" y="846299"/>
          <a:ext cx="11459364" cy="516540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sz="9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900" dirty="0">
                          <a:solidFill>
                            <a:schemeClr val="bg1">
                              <a:lumMod val="50000"/>
                            </a:schemeClr>
                          </a:solidFill>
                          <a:latin typeface="Amatic SC" panose="00000500000000000000" pitchFamily="2" charset="-79"/>
                          <a:cs typeface="Amatic SC" panose="00000500000000000000" pitchFamily="2" charset="-79"/>
                        </a:rPr>
                        <a:t>Autumn 1</a:t>
                      </a:r>
                      <a:endParaRPr lang="en-GB" sz="9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lumMod val="50000"/>
                            </a:schemeClr>
                          </a:solidFill>
                          <a:latin typeface="Amatic SC" panose="00000500000000000000" pitchFamily="2" charset="-79"/>
                          <a:cs typeface="Amatic SC" panose="00000500000000000000" pitchFamily="2" charset="-79"/>
                        </a:rPr>
                        <a:t>Autumn 2</a:t>
                      </a:r>
                      <a:endParaRPr lang="en-GB" sz="9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900" dirty="0">
                          <a:solidFill>
                            <a:schemeClr val="bg1">
                              <a:lumMod val="50000"/>
                            </a:schemeClr>
                          </a:solidFill>
                          <a:latin typeface="Amatic SC" panose="00000500000000000000" pitchFamily="2" charset="-79"/>
                          <a:cs typeface="Amatic SC" panose="00000500000000000000" pitchFamily="2" charset="-79"/>
                        </a:rPr>
                        <a:t>Spring 1</a:t>
                      </a:r>
                      <a:endParaRPr lang="en-GB" sz="9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900" dirty="0">
                          <a:solidFill>
                            <a:schemeClr val="bg1">
                              <a:lumMod val="50000"/>
                            </a:schemeClr>
                          </a:solidFill>
                          <a:latin typeface="Amatic SC" panose="00000500000000000000" pitchFamily="2" charset="-79"/>
                          <a:cs typeface="Amatic SC" panose="00000500000000000000" pitchFamily="2" charset="-79"/>
                        </a:rPr>
                        <a:t>Spring 2</a:t>
                      </a:r>
                      <a:endParaRPr lang="en-GB" sz="9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900" dirty="0">
                          <a:solidFill>
                            <a:schemeClr val="bg1">
                              <a:lumMod val="50000"/>
                            </a:schemeClr>
                          </a:solidFill>
                          <a:latin typeface="Amatic SC" panose="00000500000000000000" pitchFamily="2" charset="-79"/>
                          <a:cs typeface="Amatic SC" panose="00000500000000000000" pitchFamily="2" charset="-79"/>
                        </a:rPr>
                        <a:t>Summer 1</a:t>
                      </a:r>
                      <a:endParaRPr lang="en-GB" sz="9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900" dirty="0">
                          <a:solidFill>
                            <a:schemeClr val="bg1">
                              <a:lumMod val="50000"/>
                            </a:schemeClr>
                          </a:solidFill>
                          <a:latin typeface="Amatic SC" panose="00000500000000000000" pitchFamily="2" charset="-79"/>
                          <a:cs typeface="Amatic SC" panose="00000500000000000000" pitchFamily="2" charset="-79"/>
                        </a:rPr>
                        <a:t>Summer 2</a:t>
                      </a:r>
                      <a:endParaRPr lang="en-GB" sz="9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900" b="0" dirty="0">
                          <a:latin typeface="Amatic SC" panose="00000500000000000000" pitchFamily="2" charset="-79"/>
                          <a:cs typeface="Amatic SC" panose="00000500000000000000" pitchFamily="2" charset="-79"/>
                        </a:rPr>
                        <a:t>General Themes </a:t>
                      </a:r>
                      <a:endParaRPr lang="en-GB" sz="9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9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90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90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2">
                  <a:txBody>
                    <a:bodyPr/>
                    <a:lstStyle/>
                    <a:p>
                      <a:pPr algn="ctr"/>
                      <a:r>
                        <a:rPr lang="en-US" sz="9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b="0" i="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i="1" dirty="0">
                          <a:latin typeface="Amatic SC" panose="00000500000000000000" pitchFamily="2" charset="-79"/>
                          <a:cs typeface="Amatic SC" panose="00000500000000000000" pitchFamily="2" charset="-79"/>
                        </a:rPr>
                        <a:t>Music follows the Kapow scheme of work.</a:t>
                      </a:r>
                      <a:endParaRPr lang="en-GB" sz="9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900" dirty="0"/>
                        <a:t>The development of children’s artistic and cultural awareness supports </a:t>
                      </a:r>
                      <a:r>
                        <a:rPr lang="en-US" sz="900" b="1" dirty="0"/>
                        <a:t>their imagination and creativity</a:t>
                      </a:r>
                      <a:r>
                        <a:rPr lang="en-US" sz="900" dirty="0"/>
                        <a:t>. It is important that children have regular opportunities to </a:t>
                      </a:r>
                      <a:r>
                        <a:rPr lang="en-US" sz="900" b="1" dirty="0"/>
                        <a:t>engage with the arts</a:t>
                      </a:r>
                      <a:r>
                        <a:rPr lang="en-US" sz="900" dirty="0"/>
                        <a:t>, enabling them to explore and play with a wide range of </a:t>
                      </a:r>
                      <a:r>
                        <a:rPr lang="en-US" sz="900" b="1" dirty="0"/>
                        <a:t>media and materials</a:t>
                      </a:r>
                      <a:r>
                        <a:rPr lang="en-US" sz="900" dirty="0"/>
                        <a:t>. The quality and variety of what children see, hear and participate in is crucial for developing their understanding, </a:t>
                      </a:r>
                      <a:r>
                        <a:rPr lang="en-US" sz="900" b="1" dirty="0"/>
                        <a:t>self-expression, vocabulary and ability to communicate through the arts</a:t>
                      </a:r>
                      <a:r>
                        <a:rPr lang="en-US" sz="900" dirty="0"/>
                        <a:t>. The frequency, repetition and depth of their experiences are fundamental to their progress in interpreting and appreciating what they hear, respond to and observe.</a:t>
                      </a:r>
                    </a:p>
                    <a:p>
                      <a:pPr algn="ctr"/>
                      <a:r>
                        <a:rPr lang="en-US" sz="900" dirty="0"/>
                        <a:t>Give children an insight into new musical worlds. Invite musicians in to play music to children and talk about it. Encourage children to listen attentively to music. Discuss changes and patterns as a piece of music develops. </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900" dirty="0">
                          <a:solidFill>
                            <a:schemeClr val="tx1"/>
                          </a:solidFill>
                        </a:rPr>
                        <a:t> Join in with songs; beginning to mix colours, join in with role play games and use resources available for props; build models using construction equipment.</a:t>
                      </a:r>
                    </a:p>
                    <a:p>
                      <a:pPr algn="ctr"/>
                      <a:r>
                        <a:rPr lang="en-US" sz="900" dirty="0"/>
                        <a:t>Sing call-and-response songs, so that children can echo phrases of songs you sing.</a:t>
                      </a:r>
                      <a:endParaRPr lang="en-GB" sz="900" dirty="0">
                        <a:solidFill>
                          <a:schemeClr val="tx1"/>
                        </a:solidFill>
                      </a:endParaRPr>
                    </a:p>
                    <a:p>
                      <a:pPr algn="ctr"/>
                      <a:r>
                        <a:rPr lang="en-US" sz="900" dirty="0"/>
                        <a:t>Self-portraits, junk modelling.</a:t>
                      </a:r>
                    </a:p>
                    <a:p>
                      <a:pPr algn="ctr"/>
                      <a:r>
                        <a:rPr lang="en-US" sz="900" dirty="0"/>
                        <a:t>Provide opportunities to work together to develop and realise creative ideas. </a:t>
                      </a:r>
                    </a:p>
                    <a:p>
                      <a:pPr algn="ctr"/>
                      <a:endParaRPr lang="en-US" sz="900" dirty="0"/>
                    </a:p>
                    <a:p>
                      <a:pPr algn="ctr"/>
                      <a:r>
                        <a:rPr lang="en-US" sz="900" dirty="0"/>
                        <a:t>Superhero masks.</a:t>
                      </a:r>
                    </a:p>
                    <a:p>
                      <a:pPr algn="ctr"/>
                      <a:endParaRPr lang="en-GB" sz="900" b="0" i="0" kern="1200" dirty="0">
                        <a:solidFill>
                          <a:schemeClr val="dk1"/>
                        </a:solidFill>
                        <a:effectLst/>
                        <a:latin typeface="+mn-lt"/>
                        <a:ea typeface="+mn-ea"/>
                        <a:cs typeface="+mn-cs"/>
                      </a:endParaRPr>
                    </a:p>
                    <a:p>
                      <a:pPr algn="ctr"/>
                      <a:r>
                        <a:rPr lang="en-GB" sz="900" dirty="0"/>
                        <a:t>Exploring how we can use our voice, bodies and instruments to make sounds, and identifying sounds in the environment. </a:t>
                      </a: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900" dirty="0"/>
                        <a:t>Firework pictures, Christmas decorations, Christmas cards, Divas, Christmas songs/poems</a:t>
                      </a: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 </a:t>
                      </a:r>
                      <a:r>
                        <a:rPr lang="en-US" sz="9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a:t>Role Play Party’s and Celebrations Role Play of The Nativity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900" dirty="0"/>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t>Learning about the music from a range of cultural and religious celebrations, including Diwali, Hanukkah, Kwanza and Christmas. </a:t>
                      </a:r>
                      <a:endParaRPr lang="en-US" sz="9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900" dirty="0">
                          <a:solidFill>
                            <a:schemeClr val="tx1"/>
                          </a:solidFill>
                        </a:rPr>
                        <a:t>Use different textures and materials to make houses for the three little pigs and bridges for the Three Billy Goats</a:t>
                      </a:r>
                    </a:p>
                    <a:p>
                      <a:pPr algn="ctr">
                        <a:lnSpc>
                          <a:spcPct val="107000"/>
                        </a:lnSpc>
                        <a:spcAft>
                          <a:spcPts val="800"/>
                        </a:spcAft>
                      </a:pPr>
                      <a:r>
                        <a:rPr lang="en-US" sz="900" dirty="0"/>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rPr>
                        <a:t>Shadow Puppets </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rPr>
                        <a:t>Jackson Pollock</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t>Creating simple actions to well-known songs, learning how to move to a beat and expressing feelings and emotions through movement to music.</a:t>
                      </a: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GB" sz="900" dirty="0">
                          <a:solidFill>
                            <a:schemeClr val="tx1"/>
                          </a:solidFill>
                        </a:rPr>
                        <a:t>Make different textures; make  patterns using different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900" dirty="0"/>
                        <a:t>Mother’s Day crafts Easter crafts Home Corner role play </a:t>
                      </a:r>
                      <a:endParaRPr lang="en-US"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t>Provide a wide range of props for play which encourage imagination.</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rPr>
                        <a:t>Jackson Pollock.</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rPr>
                        <a:t>Role play.</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rPr>
                        <a:t>Mothers Day Cards.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chemeClr val="tx1"/>
                          </a:solidFill>
                        </a:rPr>
                        <a:t>Easter Crafts.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t>Moving to music with instruction, changing movements to match the tempo, pitch or dynamics and learning that music and instruments can convey moods or represent characters.</a:t>
                      </a: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900" dirty="0">
                          <a:solidFill>
                            <a:schemeClr val="tx1"/>
                          </a:solidFill>
                        </a:rPr>
                        <a:t>  </a:t>
                      </a:r>
                    </a:p>
                    <a:p>
                      <a:pPr algn="ctr">
                        <a:lnSpc>
                          <a:spcPct val="107000"/>
                        </a:lnSpc>
                        <a:spcAft>
                          <a:spcPts val="800"/>
                        </a:spcAft>
                      </a:pPr>
                      <a:r>
                        <a:rPr lang="en-GB" sz="900" dirty="0">
                          <a:solidFill>
                            <a:schemeClr val="tx1"/>
                          </a:solidFill>
                        </a:rPr>
                        <a:t>Designing homes for hibernating animals.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solidFill>
                            <a:schemeClr val="tx1"/>
                          </a:solidFill>
                        </a:rPr>
                        <a:t>Butterflies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t>Life cycles, Flowers-Sun flowers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9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900" dirty="0">
                          <a:solidFill>
                            <a:schemeClr val="tx1"/>
                          </a:solidFill>
                        </a:rPr>
                        <a:t>Design a bug hotel</a:t>
                      </a:r>
                    </a:p>
                    <a:p>
                      <a:pPr algn="ctr"/>
                      <a:endParaRPr lang="en-US" sz="900" dirty="0"/>
                    </a:p>
                    <a:p>
                      <a:pPr algn="ctr"/>
                      <a:r>
                        <a:rPr lang="en-US" sz="900" dirty="0"/>
                        <a:t>Retelling familiar stories </a:t>
                      </a:r>
                    </a:p>
                    <a:p>
                      <a:pPr algn="ctr"/>
                      <a:endParaRPr lang="en-US" sz="900" dirty="0"/>
                    </a:p>
                    <a:p>
                      <a:pPr algn="ctr"/>
                      <a:r>
                        <a:rPr lang="en-US" sz="900" dirty="0"/>
                        <a:t>Provide children with a range of materials for children to construct with.</a:t>
                      </a:r>
                    </a:p>
                    <a:p>
                      <a:pPr algn="ctr"/>
                      <a:endParaRPr lang="en-US" sz="900" dirty="0">
                        <a:solidFill>
                          <a:schemeClr val="tx1"/>
                        </a:solidFill>
                      </a:endParaRPr>
                    </a:p>
                    <a:p>
                      <a:pPr algn="ctr"/>
                      <a:r>
                        <a:rPr lang="en-GB" sz="900" dirty="0"/>
                        <a:t>Identifying and copying sounds produced by different vehicles using voices, bodies and instruments, demonstrating tempo changes and understanding how symbols can represent sound.</a:t>
                      </a:r>
                      <a:endParaRPr lang="en-GB"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900" dirty="0">
                          <a:solidFill>
                            <a:schemeClr val="tx1"/>
                          </a:solidFill>
                        </a:rPr>
                        <a:t>Sand pictures / Rainbow fish collages</a:t>
                      </a:r>
                    </a:p>
                    <a:p>
                      <a:pPr algn="ctr"/>
                      <a:endParaRPr lang="en-US" sz="9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Junk modelling boats.</a:t>
                      </a:r>
                      <a:endParaRPr lang="en-US" sz="900" dirty="0">
                        <a:solidFill>
                          <a:schemeClr val="tx1"/>
                        </a:solidFill>
                      </a:endParaRPr>
                    </a:p>
                    <a:p>
                      <a:pPr algn="ctr"/>
                      <a:endParaRPr lang="en-US" sz="900" dirty="0">
                        <a:solidFill>
                          <a:schemeClr val="tx1"/>
                        </a:solidFill>
                      </a:endParaRPr>
                    </a:p>
                    <a:p>
                      <a:pPr algn="ctr"/>
                      <a:r>
                        <a:rPr lang="en-US" sz="900" dirty="0">
                          <a:solidFill>
                            <a:schemeClr val="tx1"/>
                          </a:solidFill>
                        </a:rPr>
                        <a:t>Lighthouse designs</a:t>
                      </a:r>
                    </a:p>
                    <a:p>
                      <a:pPr algn="ctr"/>
                      <a:endParaRPr lang="en-US" sz="900" dirty="0">
                        <a:solidFill>
                          <a:schemeClr val="tx1"/>
                        </a:solidFill>
                      </a:endParaRPr>
                    </a:p>
                    <a:p>
                      <a:pPr algn="ctr"/>
                      <a:r>
                        <a:rPr lang="en-US" sz="900" dirty="0">
                          <a:solidFill>
                            <a:schemeClr val="tx1"/>
                          </a:solidFill>
                        </a:rPr>
                        <a:t>Paper plate jellyfish </a:t>
                      </a:r>
                    </a:p>
                    <a:p>
                      <a:pPr algn="ctr"/>
                      <a:endParaRPr lang="en-US" sz="900" dirty="0">
                        <a:solidFill>
                          <a:schemeClr val="tx1"/>
                        </a:solidFill>
                      </a:endParaRPr>
                    </a:p>
                    <a:p>
                      <a:pPr algn="ctr"/>
                      <a:r>
                        <a:rPr lang="en-US" sz="900" dirty="0">
                          <a:solidFill>
                            <a:schemeClr val="tx1"/>
                          </a:solidFill>
                        </a:rPr>
                        <a:t>Puppet shows: </a:t>
                      </a:r>
                      <a:r>
                        <a:rPr lang="en-US" sz="900" dirty="0"/>
                        <a:t>Provide a wide range of props for play which encourage imagination.</a:t>
                      </a:r>
                    </a:p>
                    <a:p>
                      <a:pPr algn="ctr"/>
                      <a:endParaRPr lang="en-US" sz="900" dirty="0">
                        <a:solidFill>
                          <a:schemeClr val="tx1"/>
                        </a:solidFill>
                      </a:endParaRPr>
                    </a:p>
                    <a:p>
                      <a:pPr algn="ctr"/>
                      <a:r>
                        <a:rPr lang="en-US" sz="900" dirty="0">
                          <a:solidFill>
                            <a:schemeClr val="tx1"/>
                          </a:solidFill>
                        </a:rPr>
                        <a:t>Make passports.</a:t>
                      </a:r>
                    </a:p>
                    <a:p>
                      <a:pPr algn="ctr"/>
                      <a:endParaRPr lang="en-US" sz="900" dirty="0">
                        <a:solidFill>
                          <a:schemeClr val="tx1"/>
                        </a:solidFill>
                      </a:endParaRPr>
                    </a:p>
                    <a:p>
                      <a:pPr algn="ctr"/>
                      <a:r>
                        <a:rPr lang="en-US" sz="900" dirty="0">
                          <a:solidFill>
                            <a:schemeClr val="tx1"/>
                          </a:solidFill>
                        </a:rPr>
                        <a:t>Airport role play.</a:t>
                      </a:r>
                    </a:p>
                    <a:p>
                      <a:pPr algn="ctr"/>
                      <a:endParaRPr lang="en-US" sz="900" dirty="0">
                        <a:solidFill>
                          <a:schemeClr val="tx1"/>
                        </a:solidFill>
                      </a:endParaRPr>
                    </a:p>
                    <a:p>
                      <a:pPr algn="ctr"/>
                      <a:r>
                        <a:rPr lang="en-GB" sz="900" dirty="0"/>
                        <a:t>Learning about what makes a musical instrument, the four different groups of musical instruments, following a beat using an untuned instrument and performing a practised song</a:t>
                      </a:r>
                      <a:endParaRPr lang="en-US" sz="9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786153">
            <a:off x="173755" y="234290"/>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58156">
            <a:off x="1391253" y="517992"/>
            <a:ext cx="423530" cy="423530"/>
          </a:xfrm>
          <a:prstGeom prst="rect">
            <a:avLst/>
          </a:prstGeom>
        </p:spPr>
      </p:pic>
    </p:spTree>
    <p:extLst>
      <p:ext uri="{BB962C8B-B14F-4D97-AF65-F5344CB8AC3E}">
        <p14:creationId xmlns:p14="http://schemas.microsoft.com/office/powerpoint/2010/main" val="1583067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879758807"/>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Maths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spTree>
    <p:extLst>
      <p:ext uri="{BB962C8B-B14F-4D97-AF65-F5344CB8AC3E}">
        <p14:creationId xmlns:p14="http://schemas.microsoft.com/office/powerpoint/2010/main" val="197912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730D05F-EBD5-49FB-9798-8E5113DBFBE4}"/>
              </a:ext>
            </a:extLst>
          </p:cNvPr>
          <p:cNvSpPr txBox="1">
            <a:spLocks/>
          </p:cNvSpPr>
          <p:nvPr/>
        </p:nvSpPr>
        <p:spPr>
          <a:xfrm>
            <a:off x="-2066925" y="-4575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sp>
        <p:nvSpPr>
          <p:cNvPr id="6" name="TextBox 5">
            <a:extLst>
              <a:ext uri="{FF2B5EF4-FFF2-40B4-BE49-F238E27FC236}">
                <a16:creationId xmlns:a16="http://schemas.microsoft.com/office/drawing/2014/main" id="{1B8A739E-E863-4205-95F1-2C437B2FD82E}"/>
              </a:ext>
            </a:extLst>
          </p:cNvPr>
          <p:cNvSpPr txBox="1"/>
          <p:nvPr/>
        </p:nvSpPr>
        <p:spPr>
          <a:xfrm>
            <a:off x="314325" y="2549947"/>
            <a:ext cx="6096000" cy="4109715"/>
          </a:xfrm>
          <a:prstGeom prst="rect">
            <a:avLst/>
          </a:prstGeom>
          <a:noFill/>
        </p:spPr>
        <p:txBody>
          <a:bodyPr wrap="square">
            <a:spAutoFit/>
          </a:bodyPr>
          <a:lstStyle/>
          <a:p>
            <a:pPr marL="457200" indent="-228600">
              <a:lnSpc>
                <a:spcPct val="107000"/>
              </a:lnSpc>
              <a:spcAft>
                <a:spcPts val="800"/>
              </a:spcAft>
              <a:tabLst>
                <a:tab pos="457200" algn="l"/>
              </a:tabLst>
            </a:pPr>
            <a:r>
              <a:rPr lang="en-GB" sz="1400" dirty="0">
                <a:effectLst/>
                <a:latin typeface="Amatic SC" panose="00000500000000000000" pitchFamily="2" charset="-79"/>
                <a:ea typeface="Calibri" panose="020F0502020204030204" pitchFamily="34" charset="0"/>
                <a:cs typeface="Amatic SC" panose="00000500000000000000" pitchFamily="2" charset="-79"/>
              </a:rPr>
              <a:t>Poulton St Chads Church of England Primary School End of Reception expectations:</a:t>
            </a: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matic SC" panose="00000500000000000000" pitchFamily="2" charset="-79"/>
                <a:ea typeface="Times New Roman" panose="02020603050405020304" pitchFamily="18" charset="0"/>
                <a:cs typeface="Amatic SC" panose="00000500000000000000" pitchFamily="2" charset="-79"/>
              </a:rPr>
              <a:t>Read simple texts and stories with accuracy and comprehension.</a:t>
            </a:r>
            <a:endParaRPr lang="en-GB" sz="14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matic SC" panose="00000500000000000000" pitchFamily="2" charset="-79"/>
                <a:ea typeface="Times New Roman" panose="02020603050405020304" pitchFamily="18" charset="0"/>
                <a:cs typeface="Amatic SC" panose="00000500000000000000" pitchFamily="2" charset="-79"/>
              </a:rPr>
              <a:t>Recognise and read all phonics sounds and tricky words up to </a:t>
            </a:r>
            <a:r>
              <a:rPr lang="en-GB" sz="1400" b="1" dirty="0">
                <a:effectLst/>
                <a:latin typeface="Amatic SC" panose="00000500000000000000" pitchFamily="2" charset="-79"/>
                <a:ea typeface="Times New Roman" panose="02020603050405020304" pitchFamily="18" charset="0"/>
                <a:cs typeface="Amatic SC" panose="00000500000000000000" pitchFamily="2" charset="-79"/>
              </a:rPr>
              <a:t>Phase 3 and some phase 4</a:t>
            </a:r>
            <a:r>
              <a:rPr lang="en-GB" sz="1400" dirty="0">
                <a:effectLst/>
                <a:latin typeface="Amatic SC" panose="00000500000000000000" pitchFamily="2" charset="-79"/>
                <a:ea typeface="Times New Roman" panose="02020603050405020304" pitchFamily="18" charset="0"/>
                <a:cs typeface="Amatic SC" panose="00000500000000000000" pitchFamily="2" charset="-79"/>
              </a:rPr>
              <a:t>.</a:t>
            </a:r>
            <a:endParaRPr lang="en-GB" sz="14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matic SC" panose="00000500000000000000" pitchFamily="2" charset="-79"/>
                <a:ea typeface="Times New Roman" panose="02020603050405020304" pitchFamily="18" charset="0"/>
                <a:cs typeface="Amatic SC" panose="00000500000000000000" pitchFamily="2" charset="-79"/>
              </a:rPr>
              <a:t>Write their own name correctly.</a:t>
            </a:r>
            <a:endParaRPr lang="en-GB" sz="14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matic SC" panose="00000500000000000000" pitchFamily="2" charset="-79"/>
                <a:ea typeface="Times New Roman" panose="02020603050405020304" pitchFamily="18" charset="0"/>
                <a:cs typeface="Amatic SC" panose="00000500000000000000" pitchFamily="2" charset="-79"/>
              </a:rPr>
              <a:t>Form most lowercase letters with correct orientation; begin to form most capital letters accurately.</a:t>
            </a:r>
            <a:endParaRPr lang="en-GB" sz="14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matic SC" panose="00000500000000000000" pitchFamily="2" charset="-79"/>
                <a:ea typeface="Times New Roman" panose="02020603050405020304" pitchFamily="18" charset="0"/>
                <a:cs typeface="Amatic SC" panose="00000500000000000000" pitchFamily="2" charset="-79"/>
              </a:rPr>
              <a:t>Write simple sentences using phonetic spelling, beginning to use capital letters, and full stops, written on a line.</a:t>
            </a:r>
            <a:endParaRPr lang="en-GB" sz="14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matic SC" panose="00000500000000000000" pitchFamily="2" charset="-79"/>
                <a:ea typeface="Times New Roman" panose="02020603050405020304" pitchFamily="18" charset="0"/>
                <a:cs typeface="Amatic SC" panose="00000500000000000000" pitchFamily="2" charset="-79"/>
              </a:rPr>
              <a:t>Retell a familiar story using a story map.</a:t>
            </a:r>
            <a:endParaRPr lang="en-GB" sz="14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matic SC" panose="00000500000000000000" pitchFamily="2" charset="-79"/>
                <a:ea typeface="Times New Roman" panose="02020603050405020304" pitchFamily="18" charset="0"/>
                <a:cs typeface="Amatic SC" panose="00000500000000000000" pitchFamily="2" charset="-79"/>
              </a:rPr>
              <a:t>Begin to read and self-check their work for accuracy.</a:t>
            </a:r>
            <a:endParaRPr lang="en-GB" sz="14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matic SC" panose="00000500000000000000" pitchFamily="2" charset="-79"/>
                <a:ea typeface="Times New Roman" panose="02020603050405020304" pitchFamily="18" charset="0"/>
                <a:cs typeface="Amatic SC" panose="00000500000000000000" pitchFamily="2" charset="-79"/>
              </a:rPr>
              <a:t>Recognise and write numbers up to 10.</a:t>
            </a:r>
            <a:endParaRPr lang="en-GB" sz="14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matic SC" panose="00000500000000000000" pitchFamily="2" charset="-79"/>
                <a:ea typeface="Times New Roman" panose="02020603050405020304" pitchFamily="18" charset="0"/>
                <a:cs typeface="Amatic SC" panose="00000500000000000000" pitchFamily="2" charset="-79"/>
              </a:rPr>
              <a:t>Count objects reliably up to 20.</a:t>
            </a:r>
            <a:endParaRPr lang="en-GB" sz="14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400" dirty="0">
                <a:effectLst/>
                <a:latin typeface="Amatic SC" panose="00000500000000000000" pitchFamily="2" charset="-79"/>
                <a:ea typeface="Times New Roman" panose="02020603050405020304" pitchFamily="18" charset="0"/>
                <a:cs typeface="Amatic SC" panose="00000500000000000000" pitchFamily="2" charset="-79"/>
              </a:rPr>
              <a:t>Recall number bonds to 5 fluently.</a:t>
            </a:r>
            <a:endParaRPr lang="en-GB" sz="1400" dirty="0">
              <a:effectLst/>
              <a:latin typeface="Amatic SC" panose="00000500000000000000" pitchFamily="2" charset="-79"/>
              <a:ea typeface="Calibri" panose="020F0502020204030204" pitchFamily="34" charset="0"/>
              <a:cs typeface="Amatic SC" panose="00000500000000000000" pitchFamily="2" charset="-79"/>
            </a:endParaRPr>
          </a:p>
          <a:p>
            <a:pPr>
              <a:lnSpc>
                <a:spcPct val="107000"/>
              </a:lnSpc>
              <a:spcAft>
                <a:spcPts val="800"/>
              </a:spcAft>
            </a:pPr>
            <a:r>
              <a:rPr lang="en-GB" sz="800" dirty="0">
                <a:effectLst/>
                <a:latin typeface="Amatic SC" panose="00000500000000000000" pitchFamily="2" charset="-79"/>
                <a:ea typeface="Calibri" panose="020F0502020204030204" pitchFamily="34" charset="0"/>
                <a:cs typeface="Amatic SC" panose="00000500000000000000" pitchFamily="2" charset="-79"/>
              </a:rPr>
              <a:t> </a:t>
            </a:r>
          </a:p>
        </p:txBody>
      </p:sp>
      <p:sp>
        <p:nvSpPr>
          <p:cNvPr id="8" name="TextBox 7">
            <a:extLst>
              <a:ext uri="{FF2B5EF4-FFF2-40B4-BE49-F238E27FC236}">
                <a16:creationId xmlns:a16="http://schemas.microsoft.com/office/drawing/2014/main" id="{7CFCA658-1D97-40C1-8E3A-1A9BAE0D21B0}"/>
              </a:ext>
            </a:extLst>
          </p:cNvPr>
          <p:cNvSpPr txBox="1"/>
          <p:nvPr/>
        </p:nvSpPr>
        <p:spPr>
          <a:xfrm>
            <a:off x="6572250" y="205209"/>
            <a:ext cx="6096000" cy="6580904"/>
          </a:xfrm>
          <a:prstGeom prst="rect">
            <a:avLst/>
          </a:prstGeom>
          <a:noFill/>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Recall some number bonds to 10.</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Name and draw basic 2D shapes: circle, square, triangle.</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Hold a pencil using a correct grip.</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Cut along a straight-line using scissors.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Dress and undress independently, including taking off and putting on jumpers.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Fasten their own coat.</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Put on their own shoes.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Use a knife and fork to cut and eat food.</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Use the toilet independently and wash hands afterwards.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Manage and take responsibility for their own belongings.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Change for school or PE independently.</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Listen attentively and follow instructions.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Play cooperatively with others.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Take turns in games and group activities.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Understand and respect boundaries (e.g., when someone says "no").</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Sit calmly on the carpet for up to 5 minutes.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Focus and engage in tabletop activities for up to 10 minutes.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Line up and move around school quietly.</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Recite the Lord’s Prayer.</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Sit respectfully and participate during whole school worship.</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Draw a recognisable human face with basic features.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200" dirty="0">
                <a:effectLst/>
                <a:latin typeface="Amatic SC" panose="00000500000000000000" pitchFamily="2" charset="-79"/>
                <a:ea typeface="Times New Roman" panose="02020603050405020304" pitchFamily="18" charset="0"/>
                <a:cs typeface="Amatic SC" panose="00000500000000000000" pitchFamily="2" charset="-79"/>
              </a:rPr>
              <a:t>Know and say their full home address.</a:t>
            </a:r>
            <a:endParaRPr lang="en-GB" sz="1200" dirty="0">
              <a:effectLst/>
              <a:latin typeface="Amatic SC" panose="00000500000000000000" pitchFamily="2" charset="-79"/>
              <a:ea typeface="Calibri" panose="020F0502020204030204" pitchFamily="34" charset="0"/>
              <a:cs typeface="Amatic SC" panose="00000500000000000000" pitchFamily="2" charset="-79"/>
            </a:endParaRPr>
          </a:p>
        </p:txBody>
      </p:sp>
      <p:pic>
        <p:nvPicPr>
          <p:cNvPr id="11" name="Picture 10">
            <a:extLst>
              <a:ext uri="{FF2B5EF4-FFF2-40B4-BE49-F238E27FC236}">
                <a16:creationId xmlns:a16="http://schemas.microsoft.com/office/drawing/2014/main" id="{8C1B8D2B-9048-4C17-80E9-A43D6B2B9E86}"/>
              </a:ext>
            </a:extLst>
          </p:cNvPr>
          <p:cNvPicPr>
            <a:picLocks noChangeAspect="1"/>
          </p:cNvPicPr>
          <p:nvPr/>
        </p:nvPicPr>
        <p:blipFill>
          <a:blip r:embed="rId3"/>
          <a:stretch>
            <a:fillRect/>
          </a:stretch>
        </p:blipFill>
        <p:spPr>
          <a:xfrm>
            <a:off x="2726471" y="1140788"/>
            <a:ext cx="928807" cy="1136362"/>
          </a:xfrm>
          <a:prstGeom prst="rect">
            <a:avLst/>
          </a:prstGeom>
        </p:spPr>
      </p:pic>
    </p:spTree>
    <p:extLst>
      <p:ext uri="{BB962C8B-B14F-4D97-AF65-F5344CB8AC3E}">
        <p14:creationId xmlns:p14="http://schemas.microsoft.com/office/powerpoint/2010/main" val="118431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20274325"/>
              </p:ext>
            </p:extLst>
          </p:nvPr>
        </p:nvGraphicFramePr>
        <p:xfrm>
          <a:off x="240794" y="335280"/>
          <a:ext cx="11459364" cy="618744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00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1" dirty="0">
                          <a:solidFill>
                            <a:srgbClr val="7030A0"/>
                          </a:solidFill>
                          <a:latin typeface="+mn-lt"/>
                          <a:cs typeface="Amatic SC" panose="00000500000000000000" pitchFamily="2" charset="-79"/>
                        </a:rPr>
                        <a:t>Unique Child: </a:t>
                      </a:r>
                      <a:r>
                        <a:rPr lang="en-US" sz="1200" i="1" dirty="0">
                          <a:latin typeface="+mn-lt"/>
                          <a:cs typeface="RM Typerighter old" panose="00000400000000000000" pitchFamily="2" charset="-79"/>
                        </a:rPr>
                        <a:t>Every child is unique and has the potential to be resilient, capable, confident and self-assured.  </a:t>
                      </a:r>
                    </a:p>
                    <a:p>
                      <a:r>
                        <a:rPr lang="en-US" sz="1200" b="1" i="1" dirty="0">
                          <a:solidFill>
                            <a:srgbClr val="7030A0"/>
                          </a:solidFill>
                          <a:latin typeface="+mn-lt"/>
                          <a:cs typeface="Amatic SC" panose="00000500000000000000" pitchFamily="2" charset="-79"/>
                        </a:rPr>
                        <a:t>Positive Relationships: </a:t>
                      </a:r>
                      <a:r>
                        <a:rPr lang="en-US" sz="1200" i="1"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1" dirty="0">
                          <a:solidFill>
                            <a:srgbClr val="7030A0"/>
                          </a:solidFill>
                          <a:latin typeface="+mn-lt"/>
                          <a:cs typeface="Amatic SC" panose="00000500000000000000" pitchFamily="2" charset="-79"/>
                        </a:rPr>
                        <a:t>Enabling environments: </a:t>
                      </a:r>
                      <a:r>
                        <a:rPr lang="en-US" sz="1200" i="1"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1" dirty="0">
                          <a:solidFill>
                            <a:srgbClr val="7030A0"/>
                          </a:solidFill>
                          <a:latin typeface="+mn-lt"/>
                          <a:cs typeface="Amatic SC" panose="00000500000000000000" pitchFamily="2" charset="-79"/>
                        </a:rPr>
                        <a:t>Learning and Development: </a:t>
                      </a:r>
                      <a:r>
                        <a:rPr lang="en-US" sz="1200" i="1"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a:t>
                      </a:r>
                      <a:r>
                        <a:rPr lang="en-GB" sz="1200" i="1" dirty="0"/>
                        <a:t>At Poulton St Chad’s Church of England Primary School, we recognize that children learn most effectively when they are engaged, interested, and actively involved. Active learning includes interactions with other children, adults, materials, and experiences that captivate children’s attention and encourage sustained involvement. We believe that Early Years education should be as practical as possible, and we are proud that our EYFS setting follows the core principle of "Learning through Play." Play is essential for children's development across all areas. It helps build confidence as children explore, form relationships, set goals, and solve problems. Children learn by leading their own play and participating in adult-guided play.</a:t>
                      </a:r>
                    </a:p>
                    <a:p>
                      <a:r>
                        <a:rPr lang="en-GB" sz="1200" i="1" dirty="0"/>
                        <a:t>The EYFS team is committed to ensuring that all children learn and develop well, and are kept healthy, safe, and supported at all times.</a:t>
                      </a:r>
                    </a:p>
                    <a:p>
                      <a:endParaRPr lang="en-US" sz="1200" b="0" i="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4" name="Title 1">
            <a:extLst>
              <a:ext uri="{FF2B5EF4-FFF2-40B4-BE49-F238E27FC236}">
                <a16:creationId xmlns:a16="http://schemas.microsoft.com/office/drawing/2014/main" id="{53FE212D-BFC9-4D6B-BB25-2170A4F1783E}"/>
              </a:ext>
            </a:extLst>
          </p:cNvPr>
          <p:cNvSpPr txBox="1">
            <a:spLocks/>
          </p:cNvSpPr>
          <p:nvPr/>
        </p:nvSpPr>
        <p:spPr>
          <a:xfrm>
            <a:off x="89453" y="250318"/>
            <a:ext cx="1729408" cy="725835"/>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latin typeface="Amatic SC" panose="00000500000000000000" pitchFamily="2" charset="-79"/>
                <a:cs typeface="Amatic SC" panose="00000500000000000000" pitchFamily="2" charset="-79"/>
              </a:rPr>
              <a:t>Reception Long Term Plan 25-26</a:t>
            </a:r>
            <a:r>
              <a:rPr lang="en-US" sz="3600" dirty="0">
                <a:latin typeface="Amatic SC" panose="00000500000000000000" pitchFamily="2" charset="-79"/>
                <a:cs typeface="Amatic SC" panose="00000500000000000000" pitchFamily="2" charset="-79"/>
              </a:rPr>
              <a:t>.</a:t>
            </a:r>
            <a:endParaRPr lang="en-GB" sz="3600" dirty="0">
              <a:latin typeface="Amatic SC" panose="00000500000000000000" pitchFamily="2" charset="-79"/>
              <a:cs typeface="Amatic SC" panose="00000500000000000000" pitchFamily="2" charset="-79"/>
            </a:endParaRPr>
          </a:p>
        </p:txBody>
      </p:sp>
      <p:sp>
        <p:nvSpPr>
          <p:cNvPr id="2" name="Arrow: Curved Down 1">
            <a:extLst>
              <a:ext uri="{FF2B5EF4-FFF2-40B4-BE49-F238E27FC236}">
                <a16:creationId xmlns:a16="http://schemas.microsoft.com/office/drawing/2014/main" id="{EDEE4DCC-E742-421C-AA1B-CCCBC03083AB}"/>
              </a:ext>
            </a:extLst>
          </p:cNvPr>
          <p:cNvSpPr/>
          <p:nvPr/>
        </p:nvSpPr>
        <p:spPr>
          <a:xfrm>
            <a:off x="380678" y="192257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2952778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65530873"/>
              </p:ext>
            </p:extLst>
          </p:nvPr>
        </p:nvGraphicFramePr>
        <p:xfrm>
          <a:off x="221064" y="611287"/>
          <a:ext cx="11459364" cy="5635426"/>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641303">
                <a:tc>
                  <a:txBody>
                    <a:bodyPr/>
                    <a:lstStyle/>
                    <a:p>
                      <a:pPr algn="ctr"/>
                      <a:endParaRPr lang="en-GB" sz="12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solidFill>
                            <a:schemeClr val="bg1">
                              <a:lumMod val="50000"/>
                            </a:schemeClr>
                          </a:solidFill>
                          <a:latin typeface="Amatic SC" panose="00000500000000000000" pitchFamily="2" charset="-79"/>
                          <a:cs typeface="Amatic SC" panose="00000500000000000000" pitchFamily="2" charset="-79"/>
                        </a:rPr>
                        <a:t>Autumn 1</a:t>
                      </a:r>
                      <a:endParaRPr lang="en-GB" sz="1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Amatic SC" panose="00000500000000000000" pitchFamily="2" charset="-79"/>
                          <a:cs typeface="Amatic SC" panose="00000500000000000000" pitchFamily="2" charset="-79"/>
                        </a:rPr>
                        <a:t>Autumn 2</a:t>
                      </a:r>
                      <a:endParaRPr lang="en-GB" sz="1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dirty="0">
                          <a:solidFill>
                            <a:schemeClr val="bg1">
                              <a:lumMod val="50000"/>
                            </a:schemeClr>
                          </a:solidFill>
                          <a:latin typeface="Amatic SC" panose="00000500000000000000" pitchFamily="2" charset="-79"/>
                          <a:cs typeface="Amatic SC" panose="00000500000000000000" pitchFamily="2" charset="-79"/>
                        </a:rPr>
                        <a:t>Spring 1</a:t>
                      </a:r>
                      <a:endParaRPr lang="en-GB" sz="1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chemeClr val="bg1">
                              <a:lumMod val="50000"/>
                            </a:schemeClr>
                          </a:solidFill>
                          <a:latin typeface="Amatic SC" panose="00000500000000000000" pitchFamily="2" charset="-79"/>
                          <a:cs typeface="Amatic SC" panose="00000500000000000000" pitchFamily="2" charset="-79"/>
                        </a:rPr>
                        <a:t>Spring 2</a:t>
                      </a:r>
                      <a:endParaRPr lang="en-GB" sz="1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chemeClr val="bg1">
                              <a:lumMod val="50000"/>
                            </a:schemeClr>
                          </a:solidFill>
                          <a:latin typeface="Amatic SC" panose="00000500000000000000" pitchFamily="2" charset="-79"/>
                          <a:cs typeface="Amatic SC" panose="00000500000000000000" pitchFamily="2" charset="-79"/>
                        </a:rPr>
                        <a:t>Summer 1</a:t>
                      </a:r>
                      <a:endParaRPr lang="en-GB" sz="1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chemeClr val="bg1">
                              <a:lumMod val="50000"/>
                            </a:schemeClr>
                          </a:solidFill>
                          <a:latin typeface="Amatic SC" panose="00000500000000000000" pitchFamily="2" charset="-79"/>
                          <a:cs typeface="Amatic SC" panose="00000500000000000000" pitchFamily="2" charset="-79"/>
                        </a:rPr>
                        <a:t>Summer 2</a:t>
                      </a:r>
                      <a:endParaRPr lang="en-GB" sz="1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1200" b="0" dirty="0">
                          <a:latin typeface="Amatic SC" panose="00000500000000000000" pitchFamily="2" charset="-79"/>
                          <a:cs typeface="Amatic SC" panose="00000500000000000000" pitchFamily="2" charset="-79"/>
                        </a:rPr>
                        <a:t>General Themes </a:t>
                      </a:r>
                      <a:endParaRPr lang="en-GB" sz="1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latin typeface="Amatic SC" panose="00000500000000000000" pitchFamily="2" charset="-79"/>
                          <a:cs typeface="Amatic SC" panose="00000500000000000000" pitchFamily="2" charset="-79"/>
                        </a:rPr>
                        <a:t>Growing Mini 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708709">
                <a:tc rowSpan="2">
                  <a:txBody>
                    <a:bodyPr/>
                    <a:lstStyle/>
                    <a:p>
                      <a:pPr algn="ctr"/>
                      <a:r>
                        <a:rPr lang="en-US" sz="1200" b="1" dirty="0">
                          <a:solidFill>
                            <a:srgbClr val="7030A0"/>
                          </a:solidFill>
                          <a:latin typeface="Amatic SC" panose="00000500000000000000" pitchFamily="2" charset="-79"/>
                          <a:cs typeface="Amatic SC" panose="00000500000000000000" pitchFamily="2" charset="-79"/>
                        </a:rPr>
                        <a:t>Students take ownership of their learning</a:t>
                      </a:r>
                    </a:p>
                    <a:p>
                      <a:pPr algn="ctr"/>
                      <a:endParaRPr lang="en-US" sz="1200" b="1" dirty="0">
                        <a:solidFill>
                          <a:srgbClr val="7030A0"/>
                        </a:solidFill>
                        <a:latin typeface="Amatic SC" panose="00000500000000000000" pitchFamily="2" charset="-79"/>
                        <a:cs typeface="Amatic SC" panose="00000500000000000000" pitchFamily="2" charset="-79"/>
                      </a:endParaRPr>
                    </a:p>
                    <a:p>
                      <a:pPr algn="ctr"/>
                      <a:r>
                        <a:rPr lang="en-US" sz="1200" b="1" dirty="0">
                          <a:solidFill>
                            <a:srgbClr val="7030A0"/>
                          </a:solidFill>
                          <a:latin typeface="Amatic SC" panose="00000500000000000000" pitchFamily="2" charset="-79"/>
                          <a:cs typeface="Amatic SC" panose="00000500000000000000" pitchFamily="2" charset="-79"/>
                        </a:rPr>
                        <a:t>Inspiring Learning Environments </a:t>
                      </a:r>
                    </a:p>
                    <a:p>
                      <a:pPr algn="ctr"/>
                      <a:endParaRPr lang="en-US" sz="1200" b="1" dirty="0">
                        <a:solidFill>
                          <a:srgbClr val="7030A0"/>
                        </a:solidFill>
                        <a:latin typeface="Amatic SC" panose="00000500000000000000" pitchFamily="2" charset="-79"/>
                        <a:cs typeface="Amatic SC" panose="00000500000000000000" pitchFamily="2" charset="-79"/>
                      </a:endParaRPr>
                    </a:p>
                    <a:p>
                      <a:pPr algn="ctr"/>
                      <a:r>
                        <a:rPr lang="en-US" sz="1200" b="1" dirty="0">
                          <a:solidFill>
                            <a:srgbClr val="7030A0"/>
                          </a:solidFill>
                          <a:latin typeface="Amatic SC" panose="00000500000000000000" pitchFamily="2" charset="-79"/>
                          <a:cs typeface="Amatic SC" panose="00000500000000000000" pitchFamily="2" charset="-79"/>
                        </a:rPr>
                        <a:t>Pupil Voice </a:t>
                      </a:r>
                    </a:p>
                    <a:p>
                      <a:pPr algn="ctr"/>
                      <a:endParaRPr lang="en-US" sz="12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7030A0"/>
                          </a:solidFill>
                          <a:latin typeface="Amatic SC" panose="00000500000000000000" pitchFamily="2" charset="-79"/>
                          <a:cs typeface="Amatic SC" panose="00000500000000000000" pitchFamily="2" charset="-79"/>
                        </a:rPr>
                        <a:t>Restorative practice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dirty="0">
                        <a:solidFill>
                          <a:schemeClr val="tx1"/>
                        </a:solidFill>
                        <a:latin typeface="Amatic SC" panose="00000500000000000000" pitchFamily="2" charset="-79"/>
                        <a:cs typeface="Amatic SC" panose="00000500000000000000" pitchFamily="2" charset="-79"/>
                      </a:endParaRPr>
                    </a:p>
                    <a:p>
                      <a:pPr algn="ctr"/>
                      <a:endParaRPr lang="en-US" sz="1200" b="1" dirty="0">
                        <a:latin typeface="Amatic SC" panose="00000500000000000000" pitchFamily="2" charset="-79"/>
                        <a:cs typeface="Amatic SC" panose="00000500000000000000" pitchFamily="2" charset="-79"/>
                      </a:endParaRPr>
                    </a:p>
                    <a:p>
                      <a:pPr algn="ctr"/>
                      <a:endParaRPr lang="en-US" sz="1200" b="1" dirty="0">
                        <a:latin typeface="Amatic SC" panose="00000500000000000000" pitchFamily="2" charset="-79"/>
                        <a:cs typeface="Amatic SC" panose="00000500000000000000" pitchFamily="2" charset="-79"/>
                      </a:endParaRPr>
                    </a:p>
                    <a:p>
                      <a:pPr algn="ctr"/>
                      <a:endParaRPr lang="en-US" sz="1200" b="1" dirty="0">
                        <a:latin typeface="Amatic SC" panose="00000500000000000000" pitchFamily="2" charset="-79"/>
                        <a:cs typeface="Amatic SC" panose="00000500000000000000" pitchFamily="2" charset="-79"/>
                      </a:endParaRPr>
                    </a:p>
                    <a:p>
                      <a:pPr algn="ctr"/>
                      <a:endParaRPr lang="en-US" sz="1200" b="1" dirty="0">
                        <a:latin typeface="Amatic SC" panose="00000500000000000000" pitchFamily="2" charset="-79"/>
                        <a:cs typeface="Amatic SC" panose="00000500000000000000" pitchFamily="2" charset="-79"/>
                      </a:endParaRPr>
                    </a:p>
                    <a:p>
                      <a:pPr algn="ctr"/>
                      <a:endParaRPr lang="en-US" sz="1200" b="1" dirty="0">
                        <a:latin typeface="Amatic SC" panose="00000500000000000000" pitchFamily="2" charset="-79"/>
                        <a:cs typeface="Amatic SC" panose="00000500000000000000" pitchFamily="2" charset="-79"/>
                      </a:endParaRPr>
                    </a:p>
                    <a:p>
                      <a:pPr algn="ctr"/>
                      <a:endParaRPr lang="en-US" sz="1200" b="1" dirty="0">
                        <a:latin typeface="Amatic SC" panose="00000500000000000000" pitchFamily="2" charset="-79"/>
                        <a:cs typeface="Amatic SC" panose="00000500000000000000" pitchFamily="2" charset="-79"/>
                      </a:endParaRPr>
                    </a:p>
                    <a:p>
                      <a:pPr algn="ctr"/>
                      <a:endParaRPr lang="en-US" sz="1200" b="1" dirty="0">
                        <a:latin typeface="Amatic SC" panose="00000500000000000000" pitchFamily="2" charset="-79"/>
                        <a:cs typeface="Amatic SC" panose="00000500000000000000" pitchFamily="2" charset="-79"/>
                      </a:endParaRPr>
                    </a:p>
                    <a:p>
                      <a:pPr algn="ctr"/>
                      <a:endParaRPr lang="en-US" sz="1200" b="1" dirty="0">
                        <a:latin typeface="Amatic SC" panose="00000500000000000000" pitchFamily="2" charset="-79"/>
                        <a:cs typeface="Amatic SC" panose="00000500000000000000" pitchFamily="2" charset="-79"/>
                      </a:endParaRPr>
                    </a:p>
                    <a:p>
                      <a:pPr algn="ctr"/>
                      <a:endParaRPr lang="en-US" sz="1200" b="1" dirty="0">
                        <a:latin typeface="Amatic SC" panose="00000500000000000000" pitchFamily="2" charset="-79"/>
                        <a:cs typeface="Amatic SC" panose="00000500000000000000" pitchFamily="2" charset="-79"/>
                      </a:endParaRPr>
                    </a:p>
                    <a:p>
                      <a:pPr algn="ctr"/>
                      <a:endParaRPr lang="en-US" sz="1200" b="1" dirty="0">
                        <a:latin typeface="Amatic SC" panose="00000500000000000000" pitchFamily="2" charset="-79"/>
                        <a:cs typeface="Amatic SC" panose="00000500000000000000" pitchFamily="2" charset="-79"/>
                      </a:endParaRPr>
                    </a:p>
                    <a:p>
                      <a:pPr algn="ctr"/>
                      <a:r>
                        <a:rPr lang="en-US" sz="1200" b="1" dirty="0">
                          <a:latin typeface="Amatic SC" panose="00000500000000000000" pitchFamily="2" charset="-79"/>
                          <a:cs typeface="Amatic SC" panose="00000500000000000000" pitchFamily="2" charset="-79"/>
                        </a:rPr>
                        <a:t>Core Principles </a:t>
                      </a:r>
                      <a:endParaRPr lang="en-GB" sz="12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n-lt"/>
                          <a:cs typeface="Amatic SC" panose="00000500000000000000" pitchFamily="2" charset="-79"/>
                        </a:rPr>
                        <a:t>Character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Our virtues of respect, self-discipline, courage, integrity, empathy and gratitude are tangible throughout curriculum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 </a:t>
                      </a:r>
                      <a:r>
                        <a:rPr lang="en-US" sz="1200" dirty="0">
                          <a:solidFill>
                            <a:schemeClr val="tx1"/>
                          </a:solidFill>
                          <a:latin typeface="+mn-lt"/>
                          <a:cs typeface="Amatic SC" panose="00000500000000000000" pitchFamily="2" charset="-79"/>
                        </a:rPr>
                        <a:t>Experienced Based Curriculum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Provision for Philosophy, Religion &amp; Ethics, PSHE, yoga and meditation</a:t>
                      </a:r>
                      <a:r>
                        <a:rPr lang="en-US" sz="1200" dirty="0">
                          <a:solidFill>
                            <a:schemeClr val="bg1">
                              <a:lumMod val="50000"/>
                            </a:schemeClr>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n-lt"/>
                          <a:cs typeface="Amatic SC" panose="00000500000000000000" pitchFamily="2" charset="-79"/>
                        </a:rPr>
                        <a:t>Spiritual Insight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rPr>
                        <a:t>Students have profound and stirring experiences of religious education, festivals.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Effective pastoral care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The curriculum and school life make spirituality relevant and accessible to all, irrespective of faith or belief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cs typeface="Amatic SC" panose="00000500000000000000" pitchFamily="2" charset="-79"/>
                        </a:rPr>
                        <a:t>Positive Relationships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dirty="0">
                          <a:solidFill>
                            <a:schemeClr val="bg1">
                              <a:lumMod val="50000"/>
                            </a:schemeClr>
                          </a:solidFill>
                          <a:latin typeface="+mn-lt"/>
                          <a:cs typeface="Amatic SC" panose="00000500000000000000" pitchFamily="2" charset="-79"/>
                        </a:rPr>
                        <a:t>Educational Excellence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Teachers and students inspired and joyful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High quality dialogue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Speak sincerely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Engage in empathic dialogue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Culture of intellectual curiosity and continuous professional development</a:t>
                      </a:r>
                      <a:endParaRPr lang="en-GB" sz="1200" dirty="0">
                        <a:solidFill>
                          <a:schemeClr val="bg1">
                            <a:lumMod val="50000"/>
                          </a:schemeClr>
                        </a:solidFill>
                        <a:latin typeface="+mn-lt"/>
                        <a:cs typeface="Amatic SC" panose="00000500000000000000" pitchFamily="2" charset="-79"/>
                      </a:endParaRPr>
                    </a:p>
                    <a:p>
                      <a:pPr algn="ctr"/>
                      <a:endParaRPr lang="en-US" sz="1200" dirty="0"/>
                    </a:p>
                    <a:p>
                      <a:pPr algn="ctr"/>
                      <a:endParaRPr lang="en-GB" sz="12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n-lt"/>
                          <a:cs typeface="Amatic SC" panose="00000500000000000000" pitchFamily="2" charset="-79"/>
                        </a:rPr>
                        <a:t>Educational Excellence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Holistic,  values based and contextualised curriculum.</a:t>
                      </a:r>
                      <a:endParaRPr lang="en-US" sz="120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Children actively involved in creating their own paths of 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cs typeface="Amatic SC" panose="00000500000000000000" pitchFamily="2" charset="-79"/>
                        </a:rPr>
                        <a:t>Children’s passions are evident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Committed engagement of parents/carers as co-educators</a:t>
                      </a:r>
                      <a:r>
                        <a:rPr lang="en-US" sz="1200" dirty="0"/>
                        <a:t>.</a:t>
                      </a:r>
                      <a:endParaRPr lang="en-US" sz="12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n-lt"/>
                          <a:cs typeface="Amatic SC" panose="00000500000000000000" pitchFamily="2" charset="-79"/>
                        </a:rPr>
                        <a:t>Spiritual Insight </a:t>
                      </a:r>
                      <a:endParaRPr lang="en-GB" sz="1200" dirty="0">
                        <a:solidFill>
                          <a:schemeClr val="bg1">
                            <a:lumMod val="50000"/>
                          </a:schemeClr>
                        </a:solidFill>
                        <a:latin typeface="+mn-lt"/>
                        <a:cs typeface="Amatic SC" panose="00000500000000000000" pitchFamily="2" charset="-79"/>
                      </a:endParaRPr>
                    </a:p>
                    <a:p>
                      <a:pPr algn="ctr"/>
                      <a:r>
                        <a:rPr lang="en-US" sz="1200" dirty="0">
                          <a:latin typeface="+mn-lt"/>
                        </a:rPr>
                        <a:t>Children evidence spiritual insight in terms of their own identity, their relationship with others, with the wider world and  their relationship with God</a:t>
                      </a:r>
                    </a:p>
                    <a:p>
                      <a:pPr algn="ctr"/>
                      <a:endParaRPr lang="en-US" sz="1200" dirty="0">
                        <a:solidFill>
                          <a:schemeClr val="bg1">
                            <a:lumMod val="50000"/>
                          </a:schemeClr>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cs typeface="Amatic SC" panose="00000500000000000000" pitchFamily="2" charset="-79"/>
                        </a:rPr>
                        <a:t>Positive Relationships </a:t>
                      </a:r>
                    </a:p>
                    <a:p>
                      <a:pPr algn="ctr"/>
                      <a:endParaRPr lang="en-US" sz="1200" dirty="0">
                        <a:solidFill>
                          <a:schemeClr val="bg1">
                            <a:lumMod val="50000"/>
                          </a:schemeClr>
                        </a:solidFill>
                        <a:latin typeface="+mn-lt"/>
                        <a:cs typeface="Amatic SC" panose="00000500000000000000" pitchFamily="2" charset="-79"/>
                      </a:endParaRPr>
                    </a:p>
                    <a:p>
                      <a:pPr algn="ctr"/>
                      <a:r>
                        <a:rPr lang="en-US" sz="1200" dirty="0"/>
                        <a:t>All are committed to their own personal journey of self-discovery</a:t>
                      </a:r>
                      <a:endParaRPr lang="en-US" sz="12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mn-lt"/>
                          <a:cs typeface="Amatic SC" panose="00000500000000000000" pitchFamily="2" charset="-79"/>
                        </a:rPr>
                        <a:t>Character Formation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Children make conscientious choices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Promote the Common Good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rPr>
                        <a:t>Children develop moral literacy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mn-lt"/>
                      </a:endParaRPr>
                    </a:p>
                    <a:p>
                      <a:pPr algn="ctr"/>
                      <a:r>
                        <a:rPr lang="en-US" sz="1200" dirty="0"/>
                        <a:t>Provision for Philosophy, Religion &amp; Ethics, PSHE, yoga and meditation</a:t>
                      </a:r>
                      <a:r>
                        <a:rPr lang="en-US" sz="1200" dirty="0">
                          <a:solidFill>
                            <a:schemeClr val="bg1">
                              <a:lumMod val="50000"/>
                            </a:schemeClr>
                          </a:solidFill>
                          <a:latin typeface="+mn-lt"/>
                          <a:cs typeface="Amatic SC" panose="00000500000000000000" pitchFamily="2" charset="-79"/>
                        </a:rPr>
                        <a:t> </a:t>
                      </a:r>
                      <a:endParaRPr lang="en-GB" sz="12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r h="989017">
                <a:tc vMerge="1">
                  <a:txBody>
                    <a:bodyPr/>
                    <a:lstStyle/>
                    <a:p>
                      <a:pPr algn="ctr"/>
                      <a:r>
                        <a:rPr lang="en-US" sz="2400" b="0" dirty="0">
                          <a:latin typeface="Amatic SC" panose="00000500000000000000" pitchFamily="2" charset="-79"/>
                          <a:cs typeface="Amatic SC" panose="00000500000000000000" pitchFamily="2" charset="-79"/>
                        </a:rPr>
                        <a:t>Core Principles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dirty="0">
                          <a:solidFill>
                            <a:schemeClr val="tx1"/>
                          </a:solidFill>
                          <a:latin typeface="+mn-lt"/>
                        </a:rPr>
                        <a:t>We are </a:t>
                      </a:r>
                      <a:r>
                        <a:rPr lang="en-US" sz="1200" b="1" dirty="0">
                          <a:solidFill>
                            <a:schemeClr val="tx1"/>
                          </a:solidFill>
                          <a:latin typeface="+mn-lt"/>
                        </a:rPr>
                        <a:t>unique spiritual beings </a:t>
                      </a:r>
                      <a:r>
                        <a:rPr lang="en-US" sz="1200" b="0" dirty="0">
                          <a:solidFill>
                            <a:schemeClr val="tx1"/>
                          </a:solidFill>
                          <a:latin typeface="+mn-lt"/>
                        </a:rPr>
                        <a:t>with </a:t>
                      </a:r>
                      <a:r>
                        <a:rPr lang="en-US" sz="1200" b="1" dirty="0">
                          <a:solidFill>
                            <a:schemeClr val="tx1"/>
                          </a:solidFill>
                          <a:latin typeface="+mn-lt"/>
                        </a:rPr>
                        <a:t>incredible potential </a:t>
                      </a:r>
                      <a:r>
                        <a:rPr lang="en-US" sz="1200" b="0" dirty="0">
                          <a:solidFill>
                            <a:schemeClr val="tx1"/>
                          </a:solidFill>
                          <a:latin typeface="+mn-lt"/>
                        </a:rPr>
                        <a:t>and we achieve our full potential by discovering and nurturing all parts of ourselves – </a:t>
                      </a:r>
                      <a:r>
                        <a:rPr lang="en-US" sz="1200" b="1" dirty="0">
                          <a:solidFill>
                            <a:schemeClr val="tx1"/>
                          </a:solidFill>
                          <a:latin typeface="+mn-lt"/>
                        </a:rPr>
                        <a:t>intellectual, emotional, physical and spiritual.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dirty="0">
                          <a:solidFill>
                            <a:schemeClr val="tx1"/>
                          </a:solidFill>
                          <a:latin typeface="+mn-lt"/>
                        </a:rPr>
                        <a:t>We choose how we wish to respond to life and what we </a:t>
                      </a:r>
                      <a:r>
                        <a:rPr lang="en-US" sz="1200" b="1" dirty="0">
                          <a:solidFill>
                            <a:schemeClr val="tx1"/>
                          </a:solidFill>
                          <a:latin typeface="+mn-lt"/>
                        </a:rPr>
                        <a:t>nurture within us</a:t>
                      </a:r>
                      <a:r>
                        <a:rPr lang="en-US" sz="1200" b="0" dirty="0">
                          <a:solidFill>
                            <a:schemeClr val="tx1"/>
                          </a:solidFill>
                          <a:latin typeface="+mn-lt"/>
                        </a:rPr>
                        <a:t>.</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dirty="0">
                          <a:solidFill>
                            <a:schemeClr val="tx1"/>
                          </a:solidFill>
                          <a:latin typeface="+mn-lt"/>
                        </a:rPr>
                        <a:t>We </a:t>
                      </a:r>
                      <a:r>
                        <a:rPr lang="en-US" sz="1200" b="1" dirty="0">
                          <a:solidFill>
                            <a:schemeClr val="tx1"/>
                          </a:solidFill>
                          <a:latin typeface="+mn-lt"/>
                        </a:rPr>
                        <a:t>care for and respect all life </a:t>
                      </a:r>
                      <a:r>
                        <a:rPr lang="en-US" sz="1200" b="0" dirty="0">
                          <a:solidFill>
                            <a:schemeClr val="tx1"/>
                          </a:solidFill>
                          <a:latin typeface="+mn-lt"/>
                        </a:rPr>
                        <a:t>– human, animal and plant – and live in a way that causes the </a:t>
                      </a:r>
                      <a:r>
                        <a:rPr lang="en-US" sz="1200" b="1" dirty="0">
                          <a:solidFill>
                            <a:schemeClr val="tx1"/>
                          </a:solidFill>
                          <a:latin typeface="+mn-lt"/>
                        </a:rPr>
                        <a:t>least possible harm</a:t>
                      </a:r>
                      <a:r>
                        <a:rPr lang="en-US" sz="1200" b="0" dirty="0">
                          <a:solidFill>
                            <a:schemeClr val="tx1"/>
                          </a:solidFill>
                          <a:latin typeface="+mn-lt"/>
                        </a:rPr>
                        <a:t>.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dirty="0">
                          <a:solidFill>
                            <a:schemeClr val="tx1"/>
                          </a:solidFill>
                          <a:latin typeface="+mn-lt"/>
                        </a:rPr>
                        <a:t>We each observe the one same reality from our own </a:t>
                      </a:r>
                      <a:r>
                        <a:rPr lang="en-US" sz="1200" b="1" dirty="0">
                          <a:solidFill>
                            <a:schemeClr val="tx1"/>
                          </a:solidFill>
                          <a:latin typeface="+mn-lt"/>
                        </a:rPr>
                        <a:t>unique perspective </a:t>
                      </a:r>
                      <a:r>
                        <a:rPr lang="en-US" sz="1200" b="0" dirty="0">
                          <a:solidFill>
                            <a:schemeClr val="tx1"/>
                          </a:solidFill>
                          <a:latin typeface="+mn-lt"/>
                        </a:rPr>
                        <a:t>and engage in </a:t>
                      </a:r>
                      <a:r>
                        <a:rPr lang="en-US" sz="1200" b="1" dirty="0">
                          <a:solidFill>
                            <a:schemeClr val="tx1"/>
                          </a:solidFill>
                          <a:latin typeface="+mn-lt"/>
                        </a:rPr>
                        <a:t>open-minded dialogue </a:t>
                      </a:r>
                      <a:r>
                        <a:rPr lang="en-US" sz="1200" b="0" dirty="0">
                          <a:solidFill>
                            <a:schemeClr val="tx1"/>
                          </a:solidFill>
                          <a:latin typeface="+mn-lt"/>
                        </a:rPr>
                        <a:t>to deeply enrich our vision.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dirty="0">
                          <a:solidFill>
                            <a:schemeClr val="tx1"/>
                          </a:solidFill>
                          <a:latin typeface="+mn-lt"/>
                        </a:rPr>
                        <a:t>We serve a </a:t>
                      </a:r>
                      <a:r>
                        <a:rPr lang="en-US" sz="1200" b="1" dirty="0">
                          <a:solidFill>
                            <a:schemeClr val="tx1"/>
                          </a:solidFill>
                          <a:latin typeface="+mn-lt"/>
                        </a:rPr>
                        <a:t>higher purpose </a:t>
                      </a:r>
                      <a:r>
                        <a:rPr lang="en-US" sz="1200" b="0" dirty="0">
                          <a:solidFill>
                            <a:schemeClr val="tx1"/>
                          </a:solidFill>
                          <a:latin typeface="+mn-lt"/>
                        </a:rPr>
                        <a:t>by living a meaningful and satisfying life of contribution. </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0" dirty="0">
                          <a:solidFill>
                            <a:schemeClr val="tx1"/>
                          </a:solidFill>
                          <a:latin typeface="+mn-lt"/>
                        </a:rPr>
                        <a:t>We are nourished by </a:t>
                      </a:r>
                      <a:r>
                        <a:rPr lang="en-US" sz="1200" b="1" dirty="0">
                          <a:solidFill>
                            <a:schemeClr val="tx1"/>
                          </a:solidFill>
                          <a:latin typeface="+mn-lt"/>
                        </a:rPr>
                        <a:t>personal relationships </a:t>
                      </a:r>
                      <a:r>
                        <a:rPr lang="en-US" sz="1200" b="0" dirty="0">
                          <a:solidFill>
                            <a:schemeClr val="tx1"/>
                          </a:solidFill>
                          <a:latin typeface="+mn-lt"/>
                        </a:rPr>
                        <a:t>that fulfil our need to </a:t>
                      </a:r>
                      <a:r>
                        <a:rPr lang="en-US" sz="1200" b="1" dirty="0">
                          <a:solidFill>
                            <a:schemeClr val="tx1"/>
                          </a:solidFill>
                          <a:latin typeface="+mn-lt"/>
                        </a:rPr>
                        <a:t>love and be loved</a:t>
                      </a:r>
                      <a:r>
                        <a:rPr lang="en-US" sz="1200" b="0" dirty="0">
                          <a:solidFill>
                            <a:schemeClr val="tx1"/>
                          </a:solidFill>
                          <a:latin typeface="+mn-lt"/>
                        </a:rPr>
                        <a:t>, encouraging us to be the best we can be</a:t>
                      </a:r>
                      <a:endParaRPr lang="en-GB" sz="12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6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34059294"/>
                  </a:ext>
                </a:extLst>
              </a:tr>
            </a:tbl>
          </a:graphicData>
        </a:graphic>
      </p:graphicFrame>
      <p:sp>
        <p:nvSpPr>
          <p:cNvPr id="7" name="Title 1">
            <a:extLst>
              <a:ext uri="{FF2B5EF4-FFF2-40B4-BE49-F238E27FC236}">
                <a16:creationId xmlns:a16="http://schemas.microsoft.com/office/drawing/2014/main" id="{C5DD42A4-3ED0-489F-A61F-D6454768E46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24984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131717775"/>
              </p:ext>
            </p:extLst>
          </p:nvPr>
        </p:nvGraphicFramePr>
        <p:xfrm>
          <a:off x="171904" y="512838"/>
          <a:ext cx="11848192" cy="5549070"/>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sz="105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a:solidFill>
                            <a:schemeClr val="bg1">
                              <a:lumMod val="50000"/>
                            </a:schemeClr>
                          </a:solidFill>
                          <a:latin typeface="Amatic SC" panose="00000500000000000000" pitchFamily="2" charset="-79"/>
                          <a:cs typeface="Amatic SC" panose="00000500000000000000" pitchFamily="2" charset="-79"/>
                        </a:rPr>
                        <a:t>Autumn 1</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bg1">
                              <a:lumMod val="50000"/>
                            </a:schemeClr>
                          </a:solidFill>
                          <a:latin typeface="Amatic SC" panose="00000500000000000000" pitchFamily="2" charset="-79"/>
                          <a:cs typeface="Amatic SC" panose="00000500000000000000" pitchFamily="2" charset="-79"/>
                        </a:rPr>
                        <a:t>Autumn 2</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bg1">
                              <a:lumMod val="50000"/>
                            </a:schemeClr>
                          </a:solidFill>
                          <a:latin typeface="Amatic SC" panose="00000500000000000000" pitchFamily="2" charset="-79"/>
                          <a:cs typeface="Amatic SC" panose="00000500000000000000" pitchFamily="2" charset="-79"/>
                        </a:rPr>
                        <a:t>Spring 1</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bg1">
                              <a:lumMod val="50000"/>
                            </a:schemeClr>
                          </a:solidFill>
                          <a:latin typeface="Amatic SC" panose="00000500000000000000" pitchFamily="2" charset="-79"/>
                          <a:cs typeface="Amatic SC" panose="00000500000000000000" pitchFamily="2" charset="-79"/>
                        </a:rPr>
                        <a:t>Spring 2</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bg1">
                              <a:lumMod val="50000"/>
                            </a:schemeClr>
                          </a:solidFill>
                          <a:latin typeface="Amatic SC" panose="00000500000000000000" pitchFamily="2" charset="-79"/>
                          <a:cs typeface="Amatic SC" panose="00000500000000000000" pitchFamily="2" charset="-79"/>
                        </a:rPr>
                        <a:t>Summer 1</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bg1">
                              <a:lumMod val="50000"/>
                            </a:schemeClr>
                          </a:solidFill>
                          <a:latin typeface="Amatic SC" panose="00000500000000000000" pitchFamily="2" charset="-79"/>
                          <a:cs typeface="Amatic SC" panose="00000500000000000000" pitchFamily="2" charset="-79"/>
                        </a:rPr>
                        <a:t>Summer 2</a:t>
                      </a:r>
                      <a:endParaRPr lang="en-GB" sz="105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1050" b="0" dirty="0">
                          <a:latin typeface="Amatic SC" panose="00000500000000000000" pitchFamily="2" charset="-79"/>
                          <a:cs typeface="Amatic SC" panose="00000500000000000000" pitchFamily="2" charset="-79"/>
                        </a:rPr>
                        <a:t>General Themes </a:t>
                      </a:r>
                      <a:endParaRPr lang="en-GB" sz="105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Amatic SC" panose="00000500000000000000" pitchFamily="2" charset="-79"/>
                          <a:cs typeface="Amatic SC" panose="00000500000000000000" pitchFamily="2" charset="-79"/>
                        </a:rPr>
                        <a:t>celbrations!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105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dirty="0">
                          <a:solidFill>
                            <a:srgbClr val="CC66FF"/>
                          </a:solidFill>
                          <a:latin typeface="Amatic SC" panose="00000500000000000000" pitchFamily="2" charset="-79"/>
                          <a:cs typeface="Amatic SC" panose="00000500000000000000" pitchFamily="2" charset="-79"/>
                        </a:rPr>
                        <a:t>Assemblies / Sharing Circles </a:t>
                      </a:r>
                    </a:p>
                    <a:p>
                      <a:pPr algn="ctr"/>
                      <a:endParaRPr lang="en-US" sz="105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solidFill>
                          <a:effectLst/>
                          <a:latin typeface="+mn-lt"/>
                          <a:ea typeface="+mn-ea"/>
                          <a:cs typeface="+mn-cs"/>
                        </a:rPr>
                        <a:t>These will mirror the principles and values of our school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dirty="0">
                          <a:solidFill>
                            <a:schemeClr val="tx1"/>
                          </a:solidFill>
                          <a:effectLst/>
                          <a:latin typeface="+mn-lt"/>
                          <a:ea typeface="+mn-ea"/>
                          <a:cs typeface="+mn-cs"/>
                        </a:rPr>
                        <a:t>We will ‘dip in and out of each area’ each term as and when we need to. </a:t>
                      </a:r>
                      <a:endParaRPr lang="en-GB" sz="1050" b="0"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05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50" b="0" i="0" dirty="0">
                          <a:solidFill>
                            <a:schemeClr val="tx1"/>
                          </a:solidFill>
                          <a:effectLst/>
                          <a:latin typeface="+mn-lt"/>
                        </a:rPr>
                        <a:t> </a:t>
                      </a:r>
                      <a:r>
                        <a:rPr lang="en-GB" sz="1050" dirty="0">
                          <a:solidFill>
                            <a:schemeClr val="tx1"/>
                          </a:solidFill>
                          <a:latin typeface="+mn-lt"/>
                        </a:rPr>
                        <a:t>We are all unique. </a:t>
                      </a:r>
                    </a:p>
                    <a:p>
                      <a:pPr marL="0" lvl="0" indent="0" algn="ctr">
                        <a:buFont typeface="Arial" panose="020B0604020202020204" pitchFamily="34" charset="0"/>
                        <a:buNone/>
                      </a:pPr>
                      <a:r>
                        <a:rPr lang="en-GB" sz="105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5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50" dirty="0">
                        <a:solidFill>
                          <a:schemeClr val="tx1"/>
                        </a:solidFill>
                        <a:latin typeface="+mn-lt"/>
                      </a:endParaRPr>
                    </a:p>
                    <a:p>
                      <a:pPr algn="ctr" rtl="0" fontAlgn="base"/>
                      <a:endParaRPr lang="en-US" sz="1050" b="0" i="0" dirty="0">
                        <a:solidFill>
                          <a:schemeClr val="bg1">
                            <a:lumMod val="50000"/>
                          </a:schemeClr>
                        </a:solidFill>
                        <a:effectLst/>
                        <a:latin typeface="+mn-lt"/>
                      </a:endParaRPr>
                    </a:p>
                    <a:p>
                      <a:pPr algn="ctr" rtl="0" fontAlgn="base"/>
                      <a:r>
                        <a:rPr lang="en-US" sz="105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050" b="1" i="0" dirty="0">
                          <a:solidFill>
                            <a:schemeClr val="bg1">
                              <a:lumMod val="50000"/>
                            </a:schemeClr>
                          </a:solidFill>
                          <a:effectLst/>
                          <a:latin typeface="+mn-lt"/>
                        </a:rPr>
                        <a:t>Mutual</a:t>
                      </a:r>
                    </a:p>
                    <a:p>
                      <a:pPr algn="ctr" rtl="0" fontAlgn="base"/>
                      <a:r>
                        <a:rPr lang="en-US" sz="105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05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rtl="0" fontAlgn="base"/>
                      <a:r>
                        <a:rPr lang="en-US" sz="1050" b="1" i="0" dirty="0">
                          <a:solidFill>
                            <a:schemeClr val="bg1">
                              <a:lumMod val="50000"/>
                            </a:schemeClr>
                          </a:solidFill>
                          <a:effectLst/>
                          <a:latin typeface="+mn-lt"/>
                        </a:rPr>
                        <a:t>Rule of law </a:t>
                      </a:r>
                    </a:p>
                    <a:p>
                      <a:pPr marL="0" indent="0" algn="ctr">
                        <a:buFont typeface="Arial" panose="020B0604020202020204" pitchFamily="34" charset="0"/>
                        <a:buNone/>
                      </a:pPr>
                      <a:r>
                        <a:rPr lang="en-GB" sz="105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50" dirty="0">
                          <a:solidFill>
                            <a:schemeClr val="tx1"/>
                          </a:solidFill>
                          <a:latin typeface="+mn-lt"/>
                        </a:rPr>
                        <a:t>We know who to talk to if we do not feel safe. </a:t>
                      </a:r>
                    </a:p>
                    <a:p>
                      <a:pPr marL="0" indent="0" algn="ctr">
                        <a:buFont typeface="Arial" panose="020B0604020202020204" pitchFamily="34" charset="0"/>
                        <a:buNone/>
                      </a:pPr>
                      <a:r>
                        <a:rPr lang="en-GB" sz="1050" dirty="0">
                          <a:solidFill>
                            <a:schemeClr val="tx1"/>
                          </a:solidFill>
                          <a:latin typeface="+mn-lt"/>
                        </a:rPr>
                        <a:t>We know right from wrong. </a:t>
                      </a:r>
                    </a:p>
                    <a:p>
                      <a:pPr marL="0" indent="0" algn="ctr">
                        <a:buFont typeface="Arial" panose="020B0604020202020204" pitchFamily="34" charset="0"/>
                        <a:buNone/>
                      </a:pPr>
                      <a:r>
                        <a:rPr lang="en-GB" sz="1050" dirty="0">
                          <a:solidFill>
                            <a:schemeClr val="tx1"/>
                          </a:solidFill>
                          <a:latin typeface="+mn-lt"/>
                        </a:rPr>
                        <a:t>We recognise that we are accountable for our actions. </a:t>
                      </a:r>
                    </a:p>
                    <a:p>
                      <a:pPr marL="0" indent="0" algn="ctr">
                        <a:buFont typeface="Arial" panose="020B0604020202020204" pitchFamily="34" charset="0"/>
                        <a:buNone/>
                      </a:pPr>
                      <a:r>
                        <a:rPr lang="en-GB" sz="105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05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50" dirty="0">
                          <a:solidFill>
                            <a:schemeClr val="tx1"/>
                          </a:solidFill>
                          <a:latin typeface="+mn-lt"/>
                        </a:rPr>
                        <a:t>We all have the right to have our own views. </a:t>
                      </a:r>
                    </a:p>
                    <a:p>
                      <a:pPr marL="0" indent="0" algn="ctr">
                        <a:buFont typeface="Arial" panose="020B0604020202020204" pitchFamily="34" charset="0"/>
                        <a:buNone/>
                      </a:pPr>
                      <a:r>
                        <a:rPr lang="en-GB" sz="1050" dirty="0">
                          <a:solidFill>
                            <a:schemeClr val="tx1"/>
                          </a:solidFill>
                          <a:latin typeface="+mn-lt"/>
                        </a:rPr>
                        <a:t>We are all respected as individuals. </a:t>
                      </a:r>
                    </a:p>
                    <a:p>
                      <a:pPr marL="0" indent="0" algn="ctr">
                        <a:buFont typeface="Arial" panose="020B0604020202020204" pitchFamily="34" charset="0"/>
                        <a:buNone/>
                      </a:pPr>
                      <a:r>
                        <a:rPr lang="en-GB" sz="1050" dirty="0">
                          <a:solidFill>
                            <a:schemeClr val="tx1"/>
                          </a:solidFill>
                          <a:latin typeface="+mn-lt"/>
                        </a:rPr>
                        <a:t>We feel safe to have a go at new activities. </a:t>
                      </a:r>
                    </a:p>
                    <a:p>
                      <a:pPr marL="0" indent="0" algn="ctr">
                        <a:buFont typeface="Arial" panose="020B0604020202020204" pitchFamily="34" charset="0"/>
                        <a:buNone/>
                      </a:pPr>
                      <a:r>
                        <a:rPr lang="en-GB" sz="105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50" b="0" i="0" dirty="0">
                          <a:solidFill>
                            <a:schemeClr val="tx1"/>
                          </a:solidFill>
                          <a:effectLst/>
                          <a:latin typeface="+mn-lt"/>
                        </a:rPr>
                        <a:t> </a:t>
                      </a:r>
                    </a:p>
                    <a:p>
                      <a:pPr algn="ctr" rtl="0" fontAlgn="base"/>
                      <a:r>
                        <a:rPr lang="en-US" sz="105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rtl="0" fontAlgn="base"/>
                      <a:r>
                        <a:rPr lang="en-US" sz="1050" b="1" i="0" dirty="0">
                          <a:solidFill>
                            <a:schemeClr val="bg1">
                              <a:lumMod val="50000"/>
                            </a:schemeClr>
                          </a:solidFill>
                          <a:effectLst/>
                          <a:latin typeface="+mn-lt"/>
                        </a:rPr>
                        <a:t>Democracy</a:t>
                      </a:r>
                    </a:p>
                    <a:p>
                      <a:pPr marL="0" indent="0" algn="ctr">
                        <a:buFont typeface="Arial" panose="020B0604020202020204" pitchFamily="34" charset="0"/>
                        <a:buNone/>
                      </a:pPr>
                      <a:r>
                        <a:rPr lang="en-GB" sz="1050" dirty="0">
                          <a:solidFill>
                            <a:schemeClr val="tx1"/>
                          </a:solidFill>
                          <a:latin typeface="+mn-lt"/>
                        </a:rPr>
                        <a:t>We all have the right to be listened to. </a:t>
                      </a:r>
                    </a:p>
                    <a:p>
                      <a:pPr marL="0" indent="0" algn="ctr">
                        <a:buFont typeface="Arial" panose="020B0604020202020204" pitchFamily="34" charset="0"/>
                        <a:buNone/>
                      </a:pPr>
                      <a:r>
                        <a:rPr lang="en-GB" sz="105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5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5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050" b="1" i="0" dirty="0">
                          <a:solidFill>
                            <a:schemeClr val="bg1">
                              <a:lumMod val="50000"/>
                            </a:schemeClr>
                          </a:solidFill>
                          <a:effectLst/>
                          <a:latin typeface="+mn-lt"/>
                        </a:rPr>
                        <a:t>Recap all British Values </a:t>
                      </a:r>
                    </a:p>
                    <a:p>
                      <a:pPr algn="ctr"/>
                      <a:r>
                        <a:rPr lang="en-US" sz="105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5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989017">
                <a:tc>
                  <a:txBody>
                    <a:bodyPr/>
                    <a:lstStyle/>
                    <a:p>
                      <a:pPr algn="ctr"/>
                      <a:r>
                        <a:rPr lang="en-US" sz="1050" b="1" dirty="0">
                          <a:latin typeface="Amatic SC" panose="00000500000000000000" pitchFamily="2" charset="-79"/>
                          <a:cs typeface="Amatic SC" panose="00000500000000000000" pitchFamily="2" charset="-79"/>
                        </a:rPr>
                        <a:t>Assessment opportunities </a:t>
                      </a:r>
                      <a:endParaRPr lang="en-GB"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Analyse Nursery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p>
                      <a:pPr algn="ctr"/>
                      <a:r>
                        <a:rPr lang="en-US" sz="1050" dirty="0">
                          <a:solidFill>
                            <a:schemeClr val="tx1"/>
                          </a:solidFill>
                          <a:latin typeface="+mn-lt"/>
                          <a:cs typeface="Amatic SC" panose="00000500000000000000" pitchFamily="2" charset="-79"/>
                        </a:rPr>
                        <a:t>Set up Tracker </a:t>
                      </a:r>
                    </a:p>
                    <a:p>
                      <a:pPr algn="ctr"/>
                      <a:r>
                        <a:rPr lang="en-US" sz="1050" dirty="0">
                          <a:solidFill>
                            <a:schemeClr val="tx1"/>
                          </a:solidFill>
                          <a:latin typeface="+mn-lt"/>
                          <a:cs typeface="Amatic SC" panose="00000500000000000000" pitchFamily="2" charset="-79"/>
                        </a:rPr>
                        <a:t>Phonic Intervention groups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Midterm Assessments </a:t>
                      </a:r>
                    </a:p>
                    <a:p>
                      <a:pPr algn="ctr"/>
                      <a:r>
                        <a:rPr lang="en-US" sz="1050" dirty="0">
                          <a:solidFill>
                            <a:schemeClr val="tx1"/>
                          </a:solidFill>
                          <a:latin typeface="+mn-lt"/>
                          <a:cs typeface="Amatic SC" panose="00000500000000000000" pitchFamily="2" charset="-79"/>
                        </a:rPr>
                        <a:t>Tracker data</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050" dirty="0">
                          <a:solidFill>
                            <a:schemeClr val="tx1"/>
                          </a:solidFill>
                          <a:latin typeface="+mn-lt"/>
                          <a:cs typeface="Amatic SC" panose="00000500000000000000" pitchFamily="2" charset="-79"/>
                        </a:rPr>
                        <a:t>GLD Projections for EOY</a:t>
                      </a:r>
                    </a:p>
                    <a:p>
                      <a:pPr algn="ctr"/>
                      <a:r>
                        <a:rPr lang="en-GB" sz="1050" dirty="0">
                          <a:solidFill>
                            <a:schemeClr val="tx1"/>
                          </a:solidFill>
                          <a:latin typeface="+mn-lt"/>
                          <a:cs typeface="Amatic SC" panose="00000500000000000000" pitchFamily="2" charset="-79"/>
                        </a:rPr>
                        <a:t>Cluster moderation </a:t>
                      </a:r>
                    </a:p>
                    <a:p>
                      <a:pPr algn="ctr"/>
                      <a:r>
                        <a:rPr lang="en-GB" sz="1050" dirty="0">
                          <a:solidFill>
                            <a:schemeClr val="tx1"/>
                          </a:solidFill>
                          <a:latin typeface="+mn-lt"/>
                          <a:cs typeface="Amatic SC" panose="00000500000000000000" pitchFamily="2" charset="-79"/>
                        </a:rPr>
                        <a:t>Trust moderation</a:t>
                      </a:r>
                      <a:r>
                        <a:rPr lang="en-US" sz="105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r>
                        <a:rPr lang="en-US" sz="1050" dirty="0">
                          <a:solidFill>
                            <a:schemeClr val="tx1"/>
                          </a:solidFill>
                          <a:latin typeface="+mn-lt"/>
                          <a:cs typeface="Amatic SC" panose="00000500000000000000" pitchFamily="2" charset="-79"/>
                        </a:rPr>
                        <a:t>Tracker data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05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EYFS team meetings </a:t>
                      </a:r>
                    </a:p>
                    <a:p>
                      <a:pPr algn="ctr"/>
                      <a:r>
                        <a:rPr lang="en-GB" sz="1050" dirty="0">
                          <a:solidFill>
                            <a:schemeClr val="tx1"/>
                          </a:solidFill>
                          <a:latin typeface="+mn-lt"/>
                          <a:cs typeface="Amatic SC" panose="00000500000000000000" pitchFamily="2" charset="-79"/>
                        </a:rPr>
                        <a:t>EOY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774966">
                <a:tc>
                  <a:txBody>
                    <a:bodyPr/>
                    <a:lstStyle/>
                    <a:p>
                      <a:pPr algn="ctr"/>
                      <a:r>
                        <a:rPr lang="en-US" sz="1050" b="1" dirty="0">
                          <a:latin typeface="Amatic SC" panose="00000500000000000000" pitchFamily="2" charset="-79"/>
                          <a:cs typeface="Amatic SC" panose="00000500000000000000" pitchFamily="2" charset="-79"/>
                        </a:rPr>
                        <a:t>Parental </a:t>
                      </a:r>
                    </a:p>
                    <a:p>
                      <a:pPr algn="ctr"/>
                      <a:r>
                        <a:rPr lang="en-US" sz="1050" b="1" dirty="0">
                          <a:latin typeface="Amatic SC" panose="00000500000000000000" pitchFamily="2" charset="-79"/>
                          <a:cs typeface="Amatic SC" panose="00000500000000000000" pitchFamily="2" charset="-79"/>
                        </a:rPr>
                        <a:t>Involvement </a:t>
                      </a:r>
                      <a:endParaRPr lang="en-GB"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latin typeface="+mn-lt"/>
                          <a:cs typeface="Amatic SC" panose="00000500000000000000" pitchFamily="2" charset="-79"/>
                        </a:rPr>
                        <a:t>Staggered Start </a:t>
                      </a:r>
                    </a:p>
                    <a:p>
                      <a:pPr algn="ctr"/>
                      <a:r>
                        <a:rPr lang="en-US" sz="1050" dirty="0">
                          <a:solidFill>
                            <a:schemeClr val="tx1"/>
                          </a:solidFill>
                          <a:latin typeface="+mn-lt"/>
                          <a:cs typeface="Amatic SC" panose="00000500000000000000" pitchFamily="2" charset="-79"/>
                        </a:rPr>
                        <a:t>Harvest Assembly and Church</a:t>
                      </a:r>
                    </a:p>
                    <a:p>
                      <a:pPr algn="ctr"/>
                      <a:r>
                        <a:rPr lang="en-US" sz="1050" dirty="0">
                          <a:solidFill>
                            <a:schemeClr val="tx1"/>
                          </a:solidFill>
                          <a:latin typeface="+mn-lt"/>
                          <a:cs typeface="Amatic SC" panose="00000500000000000000" pitchFamily="2" charset="-79"/>
                        </a:rPr>
                        <a:t> Home / School Agreement </a:t>
                      </a:r>
                    </a:p>
                    <a:p>
                      <a:pPr algn="ctr"/>
                      <a:r>
                        <a:rPr lang="en-US" sz="1050" dirty="0">
                          <a:solidFill>
                            <a:schemeClr val="tx1"/>
                          </a:solidFill>
                          <a:latin typeface="+mn-lt"/>
                          <a:cs typeface="Amatic SC" panose="00000500000000000000" pitchFamily="2" charset="-79"/>
                        </a:rPr>
                        <a: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Parents evening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Phonics workshop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Showcase to see caterpillars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Assembly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bl>
          </a:graphicData>
        </a:graphic>
      </p:graphicFrame>
    </p:spTree>
    <p:extLst>
      <p:ext uri="{BB962C8B-B14F-4D97-AF65-F5344CB8AC3E}">
        <p14:creationId xmlns:p14="http://schemas.microsoft.com/office/powerpoint/2010/main" val="4479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287797043"/>
              </p:ext>
            </p:extLst>
          </p:nvPr>
        </p:nvGraphicFramePr>
        <p:xfrm>
          <a:off x="197738" y="719663"/>
          <a:ext cx="11796523" cy="4330092"/>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bg1">
                              <a:lumMod val="50000"/>
                            </a:schemeClr>
                          </a:solidFill>
                          <a:latin typeface="Amatic SC" panose="00000500000000000000" pitchFamily="2" charset="-79"/>
                          <a:cs typeface="Amatic SC" panose="00000500000000000000" pitchFamily="2" charset="-79"/>
                        </a:rPr>
                        <a:t>Autumn 1</a:t>
                      </a:r>
                      <a:endParaRPr lang="en-GB" sz="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bg1">
                              <a:lumMod val="50000"/>
                            </a:schemeClr>
                          </a:solidFill>
                          <a:latin typeface="Amatic SC" panose="00000500000000000000" pitchFamily="2" charset="-79"/>
                          <a:cs typeface="Amatic SC" panose="00000500000000000000" pitchFamily="2" charset="-79"/>
                        </a:rPr>
                        <a:t>Autumn 2</a:t>
                      </a:r>
                      <a:endParaRPr lang="en-GB" sz="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800" dirty="0">
                          <a:solidFill>
                            <a:schemeClr val="bg1">
                              <a:lumMod val="50000"/>
                            </a:schemeClr>
                          </a:solidFill>
                          <a:latin typeface="Amatic SC" panose="00000500000000000000" pitchFamily="2" charset="-79"/>
                          <a:cs typeface="Amatic SC" panose="00000500000000000000" pitchFamily="2" charset="-79"/>
                        </a:rPr>
                        <a:t>Spring 1</a:t>
                      </a:r>
                      <a:endParaRPr lang="en-GB" sz="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800" dirty="0">
                          <a:solidFill>
                            <a:schemeClr val="bg1">
                              <a:lumMod val="50000"/>
                            </a:schemeClr>
                          </a:solidFill>
                          <a:latin typeface="Amatic SC" panose="00000500000000000000" pitchFamily="2" charset="-79"/>
                          <a:cs typeface="Amatic SC" panose="00000500000000000000" pitchFamily="2" charset="-79"/>
                        </a:rPr>
                        <a:t>Spring 2</a:t>
                      </a:r>
                      <a:endParaRPr lang="en-GB" sz="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800" dirty="0">
                          <a:solidFill>
                            <a:schemeClr val="bg1">
                              <a:lumMod val="50000"/>
                            </a:schemeClr>
                          </a:solidFill>
                          <a:latin typeface="Amatic SC" panose="00000500000000000000" pitchFamily="2" charset="-79"/>
                          <a:cs typeface="Amatic SC" panose="00000500000000000000" pitchFamily="2" charset="-79"/>
                        </a:rPr>
                        <a:t>Summer 1</a:t>
                      </a:r>
                      <a:endParaRPr lang="en-GB" sz="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800" dirty="0">
                          <a:solidFill>
                            <a:schemeClr val="bg1">
                              <a:lumMod val="50000"/>
                            </a:schemeClr>
                          </a:solidFill>
                          <a:latin typeface="Amatic SC" panose="00000500000000000000" pitchFamily="2" charset="-79"/>
                          <a:cs typeface="Amatic SC" panose="00000500000000000000" pitchFamily="2" charset="-79"/>
                        </a:rPr>
                        <a:t>Summer 2</a:t>
                      </a:r>
                      <a:endParaRPr lang="en-GB" sz="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1200" b="0" dirty="0">
                          <a:latin typeface="Amatic SC" panose="00000500000000000000" pitchFamily="2" charset="-79"/>
                          <a:cs typeface="Amatic SC" panose="00000500000000000000" pitchFamily="2" charset="-79"/>
                        </a:rPr>
                        <a:t>General Themes </a:t>
                      </a:r>
                      <a:endParaRPr lang="en-GB" sz="1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80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80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Amatic SC" panose="00000500000000000000" pitchFamily="2" charset="-79"/>
                          <a:cs typeface="Amatic SC" panose="00000500000000000000" pitchFamily="2" charset="-79"/>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800" b="0" i="0" dirty="0">
                          <a:latin typeface="+mn-lt"/>
                        </a:rPr>
                        <a:t>The development of children’s spoken language underpins all seven areas of learning and development. Children’s </a:t>
                      </a:r>
                      <a:r>
                        <a:rPr lang="en-US" sz="800" b="1" i="0" dirty="0">
                          <a:latin typeface="+mn-lt"/>
                        </a:rPr>
                        <a:t>back-and-forth interactions </a:t>
                      </a:r>
                      <a:r>
                        <a:rPr lang="en-US" sz="800" b="0" i="0" dirty="0">
                          <a:latin typeface="+mn-lt"/>
                        </a:rPr>
                        <a:t>from an early age form the foundations for language and cognitive development. The number and quality of the conversations they have with adults and peers throughout the day in a </a:t>
                      </a:r>
                      <a:r>
                        <a:rPr lang="en-US" sz="800" b="1" i="0" dirty="0">
                          <a:latin typeface="+mn-lt"/>
                        </a:rPr>
                        <a:t>language-rich environment</a:t>
                      </a:r>
                      <a:r>
                        <a:rPr lang="en-US" sz="800" b="0" i="0" dirty="0">
                          <a:latin typeface="+mn-lt"/>
                        </a:rPr>
                        <a:t> is crucial. By commenting on what children are interested in or doing, and echoing back what they say with </a:t>
                      </a:r>
                      <a:r>
                        <a:rPr lang="en-US" sz="800" b="1" i="0" dirty="0">
                          <a:latin typeface="+mn-lt"/>
                        </a:rPr>
                        <a:t>new vocabulary added</a:t>
                      </a:r>
                      <a:r>
                        <a:rPr lang="en-US" sz="800" b="0" i="0" dirty="0">
                          <a:latin typeface="+mn-lt"/>
                        </a:rPr>
                        <a:t>, practitioners will build children's language effectively</a:t>
                      </a:r>
                      <a:r>
                        <a:rPr lang="en-US" sz="800" b="1" i="0" dirty="0">
                          <a:latin typeface="+mn-lt"/>
                        </a:rPr>
                        <a:t>. Reading frequently to children</a:t>
                      </a:r>
                      <a:r>
                        <a:rPr lang="en-US" sz="800" b="0" i="0" dirty="0">
                          <a:latin typeface="+mn-lt"/>
                        </a:rPr>
                        <a:t>, and </a:t>
                      </a:r>
                      <a:r>
                        <a:rPr lang="en-US" sz="800" b="1" i="0" dirty="0">
                          <a:latin typeface="+mn-lt"/>
                        </a:rPr>
                        <a:t>engaging them actively in stories</a:t>
                      </a:r>
                      <a:r>
                        <a:rPr lang="en-US" sz="800" b="0" i="0" dirty="0">
                          <a:latin typeface="+mn-lt"/>
                        </a:rPr>
                        <a:t>, non-fiction, rhymes and poems, and then providing them with extensive opportunities to use and </a:t>
                      </a:r>
                      <a:r>
                        <a:rPr lang="en-US" sz="800" b="1" i="0" dirty="0">
                          <a:latin typeface="+mn-lt"/>
                        </a:rPr>
                        <a:t>embed new words in a range of contexts, </a:t>
                      </a:r>
                      <a:r>
                        <a:rPr lang="en-US" sz="800" b="0" i="0" dirty="0">
                          <a:latin typeface="+mn-lt"/>
                        </a:rPr>
                        <a:t>will give children the opportunity to thrive. Through </a:t>
                      </a:r>
                      <a:r>
                        <a:rPr lang="en-US" sz="800" b="1" i="0" dirty="0">
                          <a:latin typeface="+mn-lt"/>
                        </a:rPr>
                        <a:t>conversation, story-telling and role play</a:t>
                      </a:r>
                      <a:r>
                        <a:rPr lang="en-US" sz="800" b="0" i="0" dirty="0">
                          <a:latin typeface="+mn-lt"/>
                        </a:rPr>
                        <a:t>, where children </a:t>
                      </a:r>
                      <a:r>
                        <a:rPr lang="en-US" sz="800" b="1" i="0" dirty="0">
                          <a:latin typeface="+mn-lt"/>
                        </a:rPr>
                        <a:t>share their ideas </a:t>
                      </a:r>
                      <a:r>
                        <a:rPr lang="en-US" sz="800" b="0" i="0" dirty="0">
                          <a:latin typeface="+mn-lt"/>
                        </a:rPr>
                        <a:t>with support and </a:t>
                      </a:r>
                      <a:r>
                        <a:rPr lang="en-US" sz="800" b="1" i="0" dirty="0">
                          <a:latin typeface="+mn-lt"/>
                        </a:rPr>
                        <a:t>modelling</a:t>
                      </a:r>
                      <a:r>
                        <a:rPr lang="en-US" sz="800" b="0" i="0" dirty="0">
                          <a:latin typeface="+mn-lt"/>
                        </a:rPr>
                        <a:t> from their teacher, and sensitive questioning that invites them to elaborate, children become comfortable using a </a:t>
                      </a:r>
                      <a:r>
                        <a:rPr lang="en-US" sz="800" b="1" i="0" dirty="0">
                          <a:latin typeface="+mn-lt"/>
                        </a:rPr>
                        <a:t>rich range of vocabulary </a:t>
                      </a:r>
                      <a:r>
                        <a:rPr lang="en-US" sz="800" b="0" i="0" dirty="0">
                          <a:latin typeface="+mn-lt"/>
                        </a:rPr>
                        <a:t>and </a:t>
                      </a:r>
                      <a:r>
                        <a:rPr lang="en-US" sz="800" b="1" i="0" dirty="0">
                          <a:latin typeface="+mn-lt"/>
                        </a:rPr>
                        <a:t>language structures.</a:t>
                      </a:r>
                      <a:endParaRPr lang="en-US" sz="8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200" dirty="0"/>
                        <a:t>Whole EYFS Focus – C&amp;L is developed throughout the year through high quality interactions, daily group discussions, sharing circles, PSHE times,  stories, singing, speech and language interventions, , EYFS productions, assemblies  and weekly interventions. </a:t>
                      </a:r>
                    </a:p>
                    <a:p>
                      <a:pPr algn="ctr"/>
                      <a:endParaRPr lang="en-US" sz="1200" dirty="0"/>
                    </a:p>
                    <a:p>
                      <a:pPr algn="ctr"/>
                      <a:endParaRPr lang="en-US" sz="1200" b="1" dirty="0">
                        <a:latin typeface="Amatic SC" panose="00000500000000000000" pitchFamily="2" charset="-79"/>
                        <a:cs typeface="Amatic SC" panose="00000500000000000000" pitchFamily="2" charset="-79"/>
                      </a:endParaRPr>
                    </a:p>
                    <a:p>
                      <a:pPr algn="ctr"/>
                      <a:r>
                        <a:rPr lang="en-US" sz="1200" b="1" dirty="0">
                          <a:latin typeface="Amatic SC" panose="00000500000000000000" pitchFamily="2" charset="-79"/>
                          <a:cs typeface="Amatic SC" panose="00000500000000000000" pitchFamily="2" charset="-79"/>
                        </a:rPr>
                        <a:t>Daily story time </a:t>
                      </a:r>
                      <a:endParaRPr lang="en-GB" sz="12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800" b="1" dirty="0">
                          <a:solidFill>
                            <a:schemeClr val="bg1">
                              <a:lumMod val="50000"/>
                            </a:schemeClr>
                          </a:solidFill>
                          <a:latin typeface="+mn-lt"/>
                          <a:cs typeface="Amatic SC" panose="00000500000000000000" pitchFamily="2" charset="-79"/>
                        </a:rPr>
                        <a:t>Welcome to EYFS </a:t>
                      </a:r>
                    </a:p>
                    <a:p>
                      <a:pPr algn="ctr"/>
                      <a:r>
                        <a:rPr lang="en-US" sz="800" b="0" dirty="0">
                          <a:solidFill>
                            <a:schemeClr val="tx1"/>
                          </a:solidFill>
                          <a:latin typeface="+mn-lt"/>
                          <a:cs typeface="Amatic SC" panose="00000500000000000000" pitchFamily="2" charset="-79"/>
                        </a:rPr>
                        <a:t>Settling in activities </a:t>
                      </a:r>
                    </a:p>
                    <a:p>
                      <a:pPr algn="ctr"/>
                      <a:r>
                        <a:rPr lang="en-US" sz="800" b="0" dirty="0">
                          <a:solidFill>
                            <a:schemeClr val="tx1"/>
                          </a:solidFill>
                          <a:latin typeface="+mn-lt"/>
                          <a:cs typeface="Amatic SC" panose="00000500000000000000" pitchFamily="2" charset="-79"/>
                        </a:rPr>
                        <a:t>Making friends </a:t>
                      </a:r>
                    </a:p>
                    <a:p>
                      <a:pPr algn="ctr"/>
                      <a:r>
                        <a:rPr lang="en-US" sz="800" dirty="0"/>
                        <a:t>Children talking about experiences that are familiar to them</a:t>
                      </a:r>
                    </a:p>
                    <a:p>
                      <a:pPr algn="ctr"/>
                      <a:r>
                        <a:rPr lang="en-US" sz="800" b="0" dirty="0">
                          <a:solidFill>
                            <a:schemeClr val="tx1"/>
                          </a:solidFill>
                          <a:latin typeface="+mn-lt"/>
                          <a:cs typeface="Amatic SC" panose="00000500000000000000" pitchFamily="2" charset="-79"/>
                        </a:rPr>
                        <a:t>What are your passions / goals / dreams? </a:t>
                      </a:r>
                    </a:p>
                    <a:p>
                      <a:pPr algn="ctr"/>
                      <a:r>
                        <a:rPr lang="en-US" sz="800" b="0" dirty="0">
                          <a:solidFill>
                            <a:schemeClr val="tx1"/>
                          </a:solidFill>
                          <a:latin typeface="+mn-lt"/>
                          <a:cs typeface="Amatic SC" panose="00000500000000000000" pitchFamily="2" charset="-79"/>
                        </a:rPr>
                        <a:t>This is me! </a:t>
                      </a:r>
                    </a:p>
                    <a:p>
                      <a:pPr algn="ctr"/>
                      <a:r>
                        <a:rPr lang="en-US" sz="800" b="0" dirty="0">
                          <a:solidFill>
                            <a:schemeClr val="tx1"/>
                          </a:solidFill>
                          <a:latin typeface="+mn-lt"/>
                          <a:cs typeface="Amatic SC" panose="00000500000000000000" pitchFamily="2" charset="-79"/>
                        </a:rPr>
                        <a:t>Rhyming and alliteration </a:t>
                      </a:r>
                    </a:p>
                    <a:p>
                      <a:pPr algn="ctr"/>
                      <a:r>
                        <a:rPr lang="en-US" sz="800" b="0" dirty="0">
                          <a:solidFill>
                            <a:schemeClr val="tx1"/>
                          </a:solidFill>
                          <a:latin typeface="+mn-lt"/>
                          <a:cs typeface="Amatic SC" panose="00000500000000000000" pitchFamily="2" charset="-79"/>
                        </a:rPr>
                        <a:t>Familiar Print</a:t>
                      </a:r>
                    </a:p>
                    <a:p>
                      <a:pPr algn="ctr"/>
                      <a:r>
                        <a:rPr lang="en-US" sz="800" b="0" dirty="0">
                          <a:solidFill>
                            <a:schemeClr val="tx1"/>
                          </a:solidFill>
                          <a:latin typeface="+mn-lt"/>
                          <a:cs typeface="Amatic SC" panose="00000500000000000000" pitchFamily="2" charset="-79"/>
                        </a:rPr>
                        <a:t>Sharing facts about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latin typeface="+mn-lt"/>
                          <a:cs typeface="Amatic SC" panose="00000500000000000000" pitchFamily="2" charset="-79"/>
                        </a:rPr>
                        <a:t>Mood Monsters Shared stories </a:t>
                      </a:r>
                    </a:p>
                    <a:p>
                      <a:pPr algn="ctr"/>
                      <a:r>
                        <a:rPr lang="en-US" sz="800" b="0" dirty="0">
                          <a:solidFill>
                            <a:schemeClr val="tx1"/>
                          </a:solidFill>
                          <a:latin typeface="+mn-lt"/>
                          <a:cs typeface="Amatic SC" panose="00000500000000000000" pitchFamily="2" charset="-79"/>
                        </a:rPr>
                        <a:t>All about me! </a:t>
                      </a:r>
                    </a:p>
                    <a:p>
                      <a:pPr algn="ctr"/>
                      <a:r>
                        <a:rPr lang="en-US" sz="800" dirty="0"/>
                        <a:t>Model talk routines through the day. For example, arriving in school: “Good morning, how are you?” </a:t>
                      </a:r>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800" b="1" dirty="0">
                          <a:solidFill>
                            <a:schemeClr val="bg1">
                              <a:lumMod val="50000"/>
                            </a:schemeClr>
                          </a:solidFill>
                          <a:latin typeface="+mn-lt"/>
                          <a:cs typeface="Amatic SC" panose="00000500000000000000" pitchFamily="2" charset="-79"/>
                        </a:rPr>
                        <a:t>Tell me a story! </a:t>
                      </a:r>
                    </a:p>
                    <a:p>
                      <a:pPr algn="ctr"/>
                      <a:r>
                        <a:rPr lang="en-US" sz="800" b="0" dirty="0">
                          <a:solidFill>
                            <a:schemeClr val="tx1"/>
                          </a:solidFill>
                          <a:latin typeface="+mn-lt"/>
                          <a:cs typeface="Amatic SC" panose="00000500000000000000" pitchFamily="2" charset="-79"/>
                        </a:rPr>
                        <a:t>Settling in activities</a:t>
                      </a:r>
                    </a:p>
                    <a:p>
                      <a:pPr algn="ctr"/>
                      <a:r>
                        <a:rPr lang="en-US" sz="800" b="0" dirty="0">
                          <a:solidFill>
                            <a:schemeClr val="tx1"/>
                          </a:solidFill>
                          <a:latin typeface="+mn-lt"/>
                          <a:cs typeface="Amatic SC" panose="00000500000000000000" pitchFamily="2" charset="-79"/>
                        </a:rPr>
                        <a:t>Develop vocabulary  </a:t>
                      </a:r>
                    </a:p>
                    <a:p>
                      <a:pPr algn="ctr"/>
                      <a:r>
                        <a:rPr lang="en-US" sz="800" b="0" dirty="0">
                          <a:solidFill>
                            <a:schemeClr val="tx1"/>
                          </a:solidFill>
                          <a:latin typeface="+mn-lt"/>
                          <a:cs typeface="Amatic SC" panose="00000500000000000000" pitchFamily="2" charset="-79"/>
                        </a:rPr>
                        <a:t>Discovering Passions </a:t>
                      </a:r>
                    </a:p>
                    <a:p>
                      <a:pPr algn="ctr"/>
                      <a:r>
                        <a:rPr lang="en-US" sz="800" b="0" dirty="0">
                          <a:solidFill>
                            <a:schemeClr val="tx1"/>
                          </a:solidFill>
                          <a:latin typeface="+mn-lt"/>
                          <a:cs typeface="Amatic SC" panose="00000500000000000000" pitchFamily="2" charset="-79"/>
                        </a:rPr>
                        <a:t>Tell me a story - retelling stories</a:t>
                      </a:r>
                    </a:p>
                    <a:p>
                      <a:pPr algn="ctr"/>
                      <a:r>
                        <a:rPr lang="en-US" sz="800" b="0" dirty="0">
                          <a:solidFill>
                            <a:schemeClr val="tx1"/>
                          </a:solidFill>
                          <a:latin typeface="+mn-lt"/>
                          <a:cs typeface="Amatic SC" panose="00000500000000000000" pitchFamily="2" charset="-79"/>
                        </a:rPr>
                        <a:t>Story language </a:t>
                      </a:r>
                    </a:p>
                    <a:p>
                      <a:pPr algn="ctr"/>
                      <a:r>
                        <a:rPr lang="en-US" sz="800" b="0" dirty="0">
                          <a:solidFill>
                            <a:schemeClr val="tx1"/>
                          </a:solidFill>
                          <a:latin typeface="+mn-lt"/>
                          <a:cs typeface="Amatic SC" panose="00000500000000000000" pitchFamily="2" charset="-79"/>
                        </a:rPr>
                        <a:t>Word hunts</a:t>
                      </a:r>
                    </a:p>
                    <a:p>
                      <a:pPr algn="ctr"/>
                      <a:r>
                        <a:rPr lang="en-US" sz="800" b="0" dirty="0">
                          <a:solidFill>
                            <a:schemeClr val="tx1"/>
                          </a:solidFill>
                          <a:latin typeface="+mn-lt"/>
                          <a:cs typeface="Amatic SC" panose="00000500000000000000" pitchFamily="2" charset="-79"/>
                        </a:rPr>
                        <a:t>Listening and responding to stories</a:t>
                      </a:r>
                    </a:p>
                    <a:p>
                      <a:pPr algn="ctr"/>
                      <a:r>
                        <a:rPr lang="en-US" sz="800" b="0" dirty="0">
                          <a:solidFill>
                            <a:schemeClr val="tx1"/>
                          </a:solidFill>
                          <a:latin typeface="+mn-lt"/>
                          <a:cs typeface="Amatic SC" panose="00000500000000000000" pitchFamily="2" charset="-79"/>
                        </a:rPr>
                        <a:t>Following instructions  </a:t>
                      </a:r>
                    </a:p>
                    <a:p>
                      <a:pPr algn="ctr"/>
                      <a:r>
                        <a:rPr lang="en-US" sz="800" b="0" dirty="0">
                          <a:solidFill>
                            <a:schemeClr val="tx1"/>
                          </a:solidFill>
                          <a:latin typeface="+mn-lt"/>
                          <a:cs typeface="Amatic SC" panose="00000500000000000000" pitchFamily="2" charset="-79"/>
                        </a:rPr>
                        <a:t>Takes part in discussion </a:t>
                      </a:r>
                    </a:p>
                    <a:p>
                      <a:pPr algn="ctr"/>
                      <a:r>
                        <a:rPr lang="en-US" sz="800" dirty="0"/>
                        <a:t>Understand how to listen carefully and why listening is important.</a:t>
                      </a:r>
                    </a:p>
                    <a:p>
                      <a:pPr algn="ctr"/>
                      <a:r>
                        <a:rPr lang="en-US" sz="800" dirty="0"/>
                        <a:t>Use new vocabulary through the day.</a:t>
                      </a:r>
                    </a:p>
                    <a:p>
                      <a:pPr algn="ctr"/>
                      <a:r>
                        <a:rPr lang="en-US" sz="800" dirty="0"/>
                        <a:t>Choose books that will develop their vocabulary. </a:t>
                      </a:r>
                      <a:endParaRPr lang="en-GB" sz="800" b="0" dirty="0">
                        <a:solidFill>
                          <a:schemeClr val="tx1"/>
                        </a:solidFill>
                        <a:latin typeface="+mn-lt"/>
                        <a:cs typeface="Amatic SC" panose="00000500000000000000" pitchFamily="2" charset="-79"/>
                      </a:endParaRPr>
                    </a:p>
                    <a:p>
                      <a:pPr algn="l"/>
                      <a:endParaRPr lang="en-GB" sz="8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800" b="1" dirty="0">
                          <a:solidFill>
                            <a:schemeClr val="bg1">
                              <a:lumMod val="50000"/>
                            </a:schemeClr>
                          </a:solidFill>
                          <a:latin typeface="+mn-lt"/>
                          <a:cs typeface="Amatic SC" panose="00000500000000000000" pitchFamily="2" charset="-79"/>
                        </a:rPr>
                        <a:t>Tell me why! </a:t>
                      </a:r>
                    </a:p>
                    <a:p>
                      <a:pPr algn="ctr"/>
                      <a:r>
                        <a:rPr lang="en-US" sz="800" b="0" dirty="0">
                          <a:solidFill>
                            <a:schemeClr val="tx1"/>
                          </a:solidFill>
                          <a:latin typeface="+mn-lt"/>
                          <a:cs typeface="Amatic SC" panose="00000500000000000000" pitchFamily="2" charset="-79"/>
                        </a:rPr>
                        <a:t>Using language well </a:t>
                      </a:r>
                    </a:p>
                    <a:p>
                      <a:pPr algn="ctr"/>
                      <a:r>
                        <a:rPr lang="en-US" sz="800" b="0" dirty="0">
                          <a:solidFill>
                            <a:schemeClr val="tx1"/>
                          </a:solidFill>
                          <a:latin typeface="+mn-lt"/>
                          <a:cs typeface="Amatic SC" panose="00000500000000000000" pitchFamily="2" charset="-79"/>
                        </a:rPr>
                        <a:t>Ask’s how and why questions…</a:t>
                      </a:r>
                    </a:p>
                    <a:p>
                      <a:pPr algn="ctr"/>
                      <a:r>
                        <a:rPr lang="en-US" sz="800" b="0" dirty="0">
                          <a:solidFill>
                            <a:schemeClr val="tx1"/>
                          </a:solidFill>
                          <a:latin typeface="+mn-lt"/>
                          <a:cs typeface="Amatic SC" panose="00000500000000000000" pitchFamily="2" charset="-79"/>
                        </a:rPr>
                        <a:t>Discovering Passions</a:t>
                      </a:r>
                    </a:p>
                    <a:p>
                      <a:pPr algn="ctr"/>
                      <a:r>
                        <a:rPr lang="en-US" sz="800" b="0" dirty="0">
                          <a:solidFill>
                            <a:schemeClr val="tx1"/>
                          </a:solidFill>
                          <a:latin typeface="+mn-lt"/>
                          <a:cs typeface="Amatic SC" panose="00000500000000000000" pitchFamily="2" charset="-79"/>
                        </a:rPr>
                        <a:t>Retell a story with story language </a:t>
                      </a:r>
                    </a:p>
                    <a:p>
                      <a:pPr algn="ctr"/>
                      <a:r>
                        <a:rPr lang="en-US" sz="800" b="0" dirty="0">
                          <a:solidFill>
                            <a:schemeClr val="tx1"/>
                          </a:solidFill>
                          <a:latin typeface="+mn-lt"/>
                          <a:cs typeface="Amatic SC" panose="00000500000000000000" pitchFamily="2" charset="-79"/>
                        </a:rPr>
                        <a:t>Story invention – talk it!</a:t>
                      </a:r>
                    </a:p>
                    <a:p>
                      <a:pPr algn="ctr"/>
                      <a:r>
                        <a:rPr lang="en-US" sz="800" dirty="0"/>
                        <a:t>Ask questions to find out more and to check they understand what has been said to them. </a:t>
                      </a:r>
                    </a:p>
                    <a:p>
                      <a:pPr algn="ctr"/>
                      <a:r>
                        <a:rPr lang="en-US" sz="800" dirty="0"/>
                        <a:t>Describe events in some detail. </a:t>
                      </a:r>
                      <a:r>
                        <a:rPr lang="en-US" sz="800" b="0" dirty="0">
                          <a:solidFill>
                            <a:schemeClr val="tx1"/>
                          </a:solidFill>
                          <a:latin typeface="+mn-lt"/>
                          <a:cs typeface="Amatic SC" panose="00000500000000000000" pitchFamily="2" charset="-79"/>
                        </a:rPr>
                        <a:t>  </a:t>
                      </a:r>
                    </a:p>
                    <a:p>
                      <a:pPr algn="ctr"/>
                      <a:r>
                        <a:rPr lang="en-US" sz="800" dirty="0"/>
                        <a:t>Listen to and talk about stories to build familiarity and understanding. </a:t>
                      </a:r>
                    </a:p>
                    <a:p>
                      <a:pPr algn="ctr"/>
                      <a:r>
                        <a:rPr lang="en-US" sz="800" dirty="0"/>
                        <a:t>Learn rhymes, poems and songs.</a:t>
                      </a:r>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800" b="1" dirty="0">
                          <a:solidFill>
                            <a:schemeClr val="bg1">
                              <a:lumMod val="50000"/>
                            </a:schemeClr>
                          </a:solidFill>
                          <a:latin typeface="+mn-lt"/>
                          <a:cs typeface="Amatic SC" panose="00000500000000000000" pitchFamily="2" charset="-79"/>
                        </a:rPr>
                        <a:t>Talk it through! </a:t>
                      </a:r>
                    </a:p>
                    <a:p>
                      <a:pPr algn="ctr"/>
                      <a:r>
                        <a:rPr lang="en-US" sz="800" b="0" dirty="0">
                          <a:solidFill>
                            <a:schemeClr val="tx1"/>
                          </a:solidFill>
                          <a:latin typeface="+mn-lt"/>
                          <a:cs typeface="Amatic SC" panose="00000500000000000000" pitchFamily="2" charset="-79"/>
                        </a:rPr>
                        <a:t>Settling in activities </a:t>
                      </a:r>
                    </a:p>
                    <a:p>
                      <a:pPr algn="ctr"/>
                      <a:r>
                        <a:rPr lang="en-US" sz="800" b="0" dirty="0">
                          <a:solidFill>
                            <a:schemeClr val="tx1"/>
                          </a:solidFill>
                          <a:latin typeface="+mn-lt"/>
                          <a:cs typeface="Amatic SC" panose="00000500000000000000" pitchFamily="2" charset="-79"/>
                        </a:rPr>
                        <a:t>Describe events in detail – time connectives</a:t>
                      </a:r>
                    </a:p>
                    <a:p>
                      <a:pPr algn="ctr"/>
                      <a:r>
                        <a:rPr lang="en-US" sz="800" b="0" dirty="0">
                          <a:solidFill>
                            <a:schemeClr val="tx1"/>
                          </a:solidFill>
                          <a:latin typeface="+mn-lt"/>
                          <a:cs typeface="Amatic SC" panose="00000500000000000000" pitchFamily="2" charset="-79"/>
                        </a:rPr>
                        <a:t>Discovering Passions </a:t>
                      </a:r>
                    </a:p>
                    <a:p>
                      <a:pPr algn="ctr"/>
                      <a:r>
                        <a:rPr lang="en-US" sz="800" b="0" dirty="0">
                          <a:solidFill>
                            <a:schemeClr val="tx1"/>
                          </a:solidFill>
                        </a:rPr>
                        <a:t>Understand how to listen carefully and why listening is important.</a:t>
                      </a:r>
                    </a:p>
                    <a:p>
                      <a:pPr algn="ctr"/>
                      <a:r>
                        <a:rPr lang="en-US" sz="800" b="0" dirty="0">
                          <a:solidFill>
                            <a:schemeClr val="tx1"/>
                          </a:solidFill>
                        </a:rPr>
                        <a:t>Use picture cue cards to talk about an object: “What colour is it? Where would you find it? </a:t>
                      </a:r>
                    </a:p>
                    <a:p>
                      <a:pPr algn="ctr"/>
                      <a:r>
                        <a:rPr lang="en-US" sz="800" b="0" dirty="0">
                          <a:solidFill>
                            <a:schemeClr val="tx1"/>
                          </a:solidFill>
                          <a:latin typeface="+mn-lt"/>
                          <a:cs typeface="Amatic SC" panose="00000500000000000000" pitchFamily="2" charset="-79"/>
                        </a:rPr>
                        <a:t>Sustained focus when listening to a story </a:t>
                      </a:r>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800" b="1" dirty="0">
                          <a:solidFill>
                            <a:schemeClr val="bg1">
                              <a:lumMod val="50000"/>
                            </a:schemeClr>
                          </a:solidFill>
                          <a:latin typeface="+mn-lt"/>
                          <a:cs typeface="Amatic SC" panose="00000500000000000000" pitchFamily="2" charset="-79"/>
                        </a:rPr>
                        <a:t>What happened? </a:t>
                      </a:r>
                    </a:p>
                    <a:p>
                      <a:pPr algn="ctr"/>
                      <a:r>
                        <a:rPr lang="en-US" sz="800" b="0" dirty="0">
                          <a:solidFill>
                            <a:schemeClr val="tx1"/>
                          </a:solidFill>
                          <a:latin typeface="+mn-lt"/>
                          <a:cs typeface="Amatic SC" panose="00000500000000000000" pitchFamily="2" charset="-79"/>
                        </a:rPr>
                        <a:t>Settling in activities </a:t>
                      </a:r>
                    </a:p>
                    <a:p>
                      <a:pPr algn="ctr"/>
                      <a:r>
                        <a:rPr lang="en-US" sz="800" b="0" dirty="0">
                          <a:solidFill>
                            <a:schemeClr val="tx1"/>
                          </a:solidFill>
                          <a:latin typeface="+mn-lt"/>
                          <a:cs typeface="Amatic SC" panose="00000500000000000000" pitchFamily="2" charset="-79"/>
                        </a:rPr>
                        <a:t>Discovering Passions </a:t>
                      </a:r>
                    </a:p>
                    <a:p>
                      <a:pPr algn="ctr"/>
                      <a:r>
                        <a:rPr lang="en-US" sz="800" b="0" dirty="0">
                          <a:solidFill>
                            <a:schemeClr val="tx1"/>
                          </a:solidFill>
                        </a:rPr>
                        <a:t>Re-read some books so children learn the language necessary to talk about what is happening in each illustration and relate it to their own lives</a:t>
                      </a:r>
                      <a:endParaRPr lang="en-GB" sz="800" b="0" dirty="0">
                        <a:solidFill>
                          <a:schemeClr val="tx1"/>
                        </a:solidFill>
                        <a:latin typeface="+mn-lt"/>
                        <a:cs typeface="Amatic SC" panose="00000500000000000000" pitchFamily="2" charset="-79"/>
                      </a:endParaRPr>
                    </a:p>
                    <a:p>
                      <a:pPr algn="l"/>
                      <a:endParaRPr lang="en-GB"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u="sng" dirty="0">
                          <a:solidFill>
                            <a:schemeClr val="bg1">
                              <a:lumMod val="50000"/>
                            </a:schemeClr>
                          </a:solidFill>
                          <a:latin typeface="+mn-lt"/>
                          <a:cs typeface="Amatic SC" panose="00000500000000000000" pitchFamily="2" charset="-79"/>
                        </a:rPr>
                        <a:t>Time to share! </a:t>
                      </a:r>
                    </a:p>
                    <a:p>
                      <a:pPr algn="ctr"/>
                      <a:r>
                        <a:rPr lang="en-US" sz="800" b="0" dirty="0">
                          <a:solidFill>
                            <a:schemeClr val="tx1"/>
                          </a:solidFill>
                          <a:latin typeface="+mn-lt"/>
                          <a:cs typeface="Amatic SC" panose="00000500000000000000" pitchFamily="2" charset="-79"/>
                        </a:rPr>
                        <a:t>Show and tell </a:t>
                      </a:r>
                    </a:p>
                    <a:p>
                      <a:pPr algn="ctr"/>
                      <a:r>
                        <a:rPr lang="en-US" sz="800" b="0" dirty="0">
                          <a:solidFill>
                            <a:schemeClr val="tx1"/>
                          </a:solidFill>
                          <a:latin typeface="+mn-lt"/>
                          <a:cs typeface="Amatic SC" panose="00000500000000000000" pitchFamily="2" charset="-79"/>
                        </a:rPr>
                        <a:t>Weekend news </a:t>
                      </a:r>
                    </a:p>
                    <a:p>
                      <a:pPr algn="ctr"/>
                      <a:r>
                        <a:rPr lang="en-US" sz="800" b="0" dirty="0">
                          <a:solidFill>
                            <a:schemeClr val="tx1"/>
                          </a:solidFill>
                          <a:latin typeface="+mn-lt"/>
                          <a:cs typeface="Amatic SC" panose="00000500000000000000" pitchFamily="2" charset="-79"/>
                        </a:rPr>
                        <a:t>Discovering Passions </a:t>
                      </a:r>
                    </a:p>
                    <a:p>
                      <a:pPr algn="ctr"/>
                      <a:r>
                        <a:rPr lang="en-US" sz="800" dirty="0"/>
                        <a:t>Read aloud books to children that will extend their knowledge of the world and illustrate a current topic. Select books containing photographs and pictures, for example, places in different weather conditions and seasons. </a:t>
                      </a:r>
                      <a:endParaRPr lang="en-GB" sz="800" b="0" dirty="0">
                        <a:solidFill>
                          <a:schemeClr val="tx1"/>
                        </a:solidFill>
                        <a:latin typeface="+mn-lt"/>
                        <a:cs typeface="Amatic SC" panose="00000500000000000000" pitchFamily="2" charset="-79"/>
                      </a:endParaRPr>
                    </a:p>
                    <a:p>
                      <a:pPr algn="l"/>
                      <a:endParaRPr lang="en-GB" sz="8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21" y="171441"/>
            <a:ext cx="848557" cy="848557"/>
          </a:xfrm>
          <a:prstGeom prst="rect">
            <a:avLst/>
          </a:prstGeom>
        </p:spPr>
      </p:pic>
    </p:spTree>
    <p:extLst>
      <p:ext uri="{BB962C8B-B14F-4D97-AF65-F5344CB8AC3E}">
        <p14:creationId xmlns:p14="http://schemas.microsoft.com/office/powerpoint/2010/main" val="41930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95449192"/>
              </p:ext>
            </p:extLst>
          </p:nvPr>
        </p:nvGraphicFramePr>
        <p:xfrm>
          <a:off x="187378" y="467118"/>
          <a:ext cx="11922031" cy="6152363"/>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0">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r>
                        <a:rPr lang="en-US" sz="1800" b="1" dirty="0">
                          <a:solidFill>
                            <a:srgbClr val="CC66FF"/>
                          </a:solidFill>
                          <a:latin typeface="Amatic SC" panose="00000500000000000000" pitchFamily="2" charset="-79"/>
                          <a:cs typeface="Amatic SC" panose="00000500000000000000" pitchFamily="2" charset="-79"/>
                        </a:rPr>
                        <a:t>Link to Behaviour for Learning  </a:t>
                      </a: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6E5FB"/>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pets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FFF"/>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Controlling own feelings and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Applying personalised strategies to return to a state of calm</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curb impulsive behaviours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concentrate on a task</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Being able to ignore distractions</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Behaving in ways that are pro-social</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Planning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Thinking before acting</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Delaying gratification</a:t>
                      </a:r>
                    </a:p>
                    <a:p>
                      <a:pPr marL="171450" indent="-171450" algn="ctr">
                        <a:buFont typeface="Wingdings" panose="05000000000000000000" pitchFamily="2" charset="2"/>
                        <a:buChar char="ü"/>
                      </a:pPr>
                      <a:r>
                        <a:rPr lang="en-US" sz="1000" b="1" i="0" kern="1200" dirty="0">
                          <a:solidFill>
                            <a:schemeClr val="bg1">
                              <a:lumMod val="50000"/>
                            </a:schemeClr>
                          </a:solidFill>
                          <a:effectLst/>
                          <a:latin typeface="+mn-lt"/>
                          <a:ea typeface="+mn-ea"/>
                          <a:cs typeface="+mn-cs"/>
                        </a:rPr>
                        <a:t>Persisting 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5112" y="49995"/>
            <a:ext cx="417124" cy="417124"/>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94705482"/>
              </p:ext>
            </p:extLst>
          </p:nvPr>
        </p:nvGraphicFramePr>
        <p:xfrm>
          <a:off x="472644" y="500600"/>
          <a:ext cx="11459371" cy="602617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10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10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C66FF"/>
                          </a:solidFill>
                          <a:latin typeface="Amatic SC" panose="00000500000000000000" pitchFamily="2" charset="-79"/>
                          <a:cs typeface="Amatic SC" panose="00000500000000000000" pitchFamily="2" charset="-79"/>
                        </a:rPr>
                        <a:t>Weekly Yoga Lesson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CC66FF"/>
                          </a:solidFill>
                          <a:latin typeface="Amatic SC" panose="00000500000000000000" pitchFamily="2" charset="-79"/>
                          <a:cs typeface="Amatic SC" panose="00000500000000000000" pitchFamily="2" charset="-79"/>
                        </a:rPr>
                        <a:t>Pe passport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a:solidFill>
                            <a:schemeClr val="tx1"/>
                          </a:solidFill>
                          <a:latin typeface="+mn-lt"/>
                          <a:cs typeface="Amatic SC" panose="00000500000000000000" pitchFamily="2" charset="-79"/>
                        </a:rPr>
                        <a:t>Changing for PE / </a:t>
                      </a:r>
                      <a:r>
                        <a:rPr lang="en-US" sz="800" dirty="0"/>
                        <a:t>Help individual children to develop good personal hygiene. 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Skipping ropes in outside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Two-wheeled balance bikes and pedal bikes without stabilisers, skateboards, wheelbarrows, prams and carts are all good options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Matters 20’:</a:t>
                      </a:r>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sp>
        <p:nvSpPr>
          <p:cNvPr id="5" name="TextBox 4">
            <a:extLst>
              <a:ext uri="{FF2B5EF4-FFF2-40B4-BE49-F238E27FC236}">
                <a16:creationId xmlns:a16="http://schemas.microsoft.com/office/drawing/2014/main" id="{41A9F095-57ED-4E22-8980-BE908039B385}"/>
              </a:ext>
            </a:extLst>
          </p:cNvPr>
          <p:cNvSpPr txBox="1"/>
          <p:nvPr/>
        </p:nvSpPr>
        <p:spPr>
          <a:xfrm>
            <a:off x="2203244" y="6526773"/>
            <a:ext cx="12473126" cy="307777"/>
          </a:xfrm>
          <a:prstGeom prst="rect">
            <a:avLst/>
          </a:prstGeom>
          <a:noFill/>
        </p:spPr>
        <p:txBody>
          <a:bodyPr wrap="square">
            <a:spAutoFit/>
          </a:bodyPr>
          <a:lstStyle/>
          <a:p>
            <a:r>
              <a:rPr lang="en-US" sz="1400" i="1" dirty="0">
                <a:solidFill>
                  <a:schemeClr val="bg1">
                    <a:lumMod val="50000"/>
                  </a:schemeClr>
                </a:solidFill>
              </a:rPr>
              <a:t>All these ideas will be revisited each term. Children need time to practice and consolidate.   Repetition is a good thing.  </a:t>
            </a:r>
            <a:endParaRPr lang="en-GB" sz="1400" i="1" dirty="0">
              <a:solidFill>
                <a:schemeClr val="bg1">
                  <a:lumMod val="50000"/>
                </a:schemeClr>
              </a:solidFill>
            </a:endParaRPr>
          </a:p>
        </p:txBody>
      </p:sp>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754730" y="79156"/>
            <a:ext cx="557093" cy="557093"/>
          </a:xfrm>
          <a:prstGeom prst="rect">
            <a:avLst/>
          </a:prstGeom>
        </p:spPr>
      </p:pic>
    </p:spTree>
    <p:extLst>
      <p:ext uri="{BB962C8B-B14F-4D97-AF65-F5344CB8AC3E}">
        <p14:creationId xmlns:p14="http://schemas.microsoft.com/office/powerpoint/2010/main" val="5409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25-26</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179672928"/>
              </p:ext>
            </p:extLst>
          </p:nvPr>
        </p:nvGraphicFramePr>
        <p:xfrm>
          <a:off x="385894" y="719664"/>
          <a:ext cx="11459364" cy="591394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r>
                        <a:rPr lang="en-US" sz="800" b="0" dirty="0">
                          <a:latin typeface="+mn-lt"/>
                          <a:cs typeface="Amatic SC" panose="00000500000000000000" pitchFamily="2" charset="-79"/>
                        </a:rPr>
                        <a:t>Children will visit the library weekly </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working in different groups for Read Write Inc. SH – Focus on consolidation of set 1 sounds and Set 2 Sounds, Green words . Ditty sheets, introduction of Red Ditty Books and Purple books for more confident readers.</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Pie Corbett Actions to retell the story –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800"/>
                        </a:spcAft>
                      </a:pPr>
                      <a:r>
                        <a:rPr lang="en-US" sz="800" dirty="0">
                          <a:solidFill>
                            <a:schemeClr val="tx1"/>
                          </a:solidFill>
                        </a:rPr>
                        <a:t>Making up stories with themselves as the main character .Encourage children to record stories through picture drawing/mark making for LAs.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matched to RWI. Make the books available for children to share at school and at home. Avoid asking children to read books at home they cannot yet read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solidFill>
                            <a:schemeClr val="tx1"/>
                          </a:solidFill>
                        </a:rPr>
                        <a:t>Timeline of how plants grow.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Parents reading stories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Role play area – book characters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Pajamarama Day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Twinkl Level 2 sounds</a:t>
                      </a: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Twinkl level 2 &amp; level 3</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Twinkl level 3</a:t>
                      </a:r>
                      <a:r>
                        <a:rPr lang="en-GB" sz="800" dirty="0">
                          <a:solidFill>
                            <a:schemeClr val="tx1"/>
                          </a:solidFill>
                          <a:effectLst/>
                          <a:latin typeface="+mn-lt"/>
                          <a:ea typeface="Calibri" panose="020F0502020204030204" pitchFamily="34" charset="0"/>
                          <a:cs typeface="Amatic SC" panose="00000500000000000000" pitchFamily="2" charset="-79"/>
                        </a:rPr>
                        <a:t>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 Ditties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Rhyming strings, common theme in traditional tales, identifying characters and settings.</a:t>
                      </a:r>
                    </a:p>
                    <a:p>
                      <a:pPr algn="ctr">
                        <a:lnSpc>
                          <a:spcPct val="107000"/>
                        </a:lnSpc>
                        <a:spcAft>
                          <a:spcPts val="800"/>
                        </a:spcAft>
                      </a:pPr>
                      <a:r>
                        <a:rPr lang="en-US" sz="800" dirty="0"/>
                        <a:t>Help children to become familiar with letter groups, such as ‘th’, ‘sh’, ‘ch’, ‘ee’ ‘or’ ‘igh’. Provide opportunities for children to read words containing familiar letter groups: ‘that’, ‘shop’, ‘chin’, ‘feet’, ‘storm’, ‘night’.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Twinkl Level 3 and 4</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‘rabbit’, ‘himself’, ‘jumping’. </a:t>
                      </a:r>
                      <a:endParaRPr lang="en-GB" sz="8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Children should not be required to use other strategies to work out words.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Twinkl level 4</a:t>
                      </a:r>
                      <a:r>
                        <a:rPr lang="en-GB" sz="800" dirty="0">
                          <a:solidFill>
                            <a:schemeClr val="tx1"/>
                          </a:solidFill>
                          <a:effectLst/>
                          <a:latin typeface="+mn-lt"/>
                          <a:ea typeface="Calibri" panose="020F0502020204030204" pitchFamily="34" charset="0"/>
                          <a:cs typeface="Amatic SC" panose="00000500000000000000" pitchFamily="2" charset="-79"/>
                        </a:rPr>
                        <a:t> </a:t>
                      </a:r>
                    </a:p>
                    <a:p>
                      <a:pPr algn="ctr">
                        <a:lnSpc>
                          <a:spcPct val="107000"/>
                        </a:lnSpc>
                        <a:spcAft>
                          <a:spcPts val="0"/>
                        </a:spcAft>
                      </a:pPr>
                      <a:r>
                        <a:rPr lang="en-GB" sz="800" dirty="0">
                          <a:solidFill>
                            <a:schemeClr val="tx1"/>
                          </a:solidFill>
                          <a:effectLst/>
                          <a:latin typeface="+mn-lt"/>
                          <a:ea typeface="Calibri" panose="020F0502020204030204" pitchFamily="34" charset="0"/>
                          <a:cs typeface="Amatic SC" panose="00000500000000000000" pitchFamily="2" charset="-79"/>
                        </a:rPr>
                        <a:t>Differentiated groups: </a:t>
                      </a: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p>
                      <a:pPr algn="ctr">
                        <a:lnSpc>
                          <a:spcPct val="107000"/>
                        </a:lnSpc>
                        <a:spcAft>
                          <a:spcPts val="800"/>
                        </a:spcAft>
                      </a:pPr>
                      <a:r>
                        <a:rPr lang="en-US" sz="800" dirty="0"/>
                        <a:t>Note correspondences between letters and sounds that are unusual or that they have not yet been taught, such as ‘do’, ‘said’, ‘were’.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Twinkl Level 4</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3836" y="94422"/>
            <a:ext cx="501298" cy="501298"/>
          </a:xfrm>
          <a:prstGeom prst="rect">
            <a:avLst/>
          </a:prstGeom>
        </p:spPr>
      </p:pic>
    </p:spTree>
    <p:extLst>
      <p:ext uri="{BB962C8B-B14F-4D97-AF65-F5344CB8AC3E}">
        <p14:creationId xmlns:p14="http://schemas.microsoft.com/office/powerpoint/2010/main" val="413768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24-25</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462349908"/>
              </p:ext>
            </p:extLst>
          </p:nvPr>
        </p:nvGraphicFramePr>
        <p:xfrm>
          <a:off x="111183" y="629193"/>
          <a:ext cx="11459364" cy="614426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89673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91385">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celebrations!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600" dirty="0">
                          <a:latin typeface="Amatic SC" panose="00000500000000000000" pitchFamily="2" charset="-79"/>
                          <a:cs typeface="Amatic SC" panose="00000500000000000000" pitchFamily="2" charset="-79"/>
                        </a:rPr>
                        <a:t>Traditional tales!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People who help us!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600" dirty="0">
                          <a:latin typeface="Amatic SC" panose="00000500000000000000" pitchFamily="2" charset="-79"/>
                          <a:cs typeface="Amatic SC" panose="00000500000000000000" pitchFamily="2" charset="-79"/>
                        </a:rPr>
                        <a:t>Growing 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matic SC" panose="00000500000000000000" pitchFamily="2" charset="-79"/>
                          <a:cs typeface="Amatic SC" panose="00000500000000000000" pitchFamily="2" charset="-79"/>
                        </a:rPr>
                        <a:t>transport!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4355585">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r>
                        <a:rPr lang="en-US" sz="1800" b="0" dirty="0">
                          <a:latin typeface="Amatic SC" panose="00000500000000000000" pitchFamily="2" charset="-79"/>
                          <a:cs typeface="Amatic SC" panose="00000500000000000000" pitchFamily="2" charset="-79"/>
                        </a:rPr>
                        <a:t>Read to Write used as stimulus across the year</a:t>
                      </a:r>
                    </a:p>
                    <a:p>
                      <a:pPr algn="ct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p>
                    <a:p>
                      <a:pPr algn="ctr"/>
                      <a:endParaRPr lang="en-US" sz="900" b="0" dirty="0">
                        <a:latin typeface="+mn-lt"/>
                        <a:cs typeface="Amatic SC" panose="00000500000000000000" pitchFamily="2" charset="-79"/>
                      </a:endParaRPr>
                    </a:p>
                    <a:p>
                      <a:pPr algn="ctr"/>
                      <a:endParaRPr lang="en-US" sz="900" b="0" dirty="0">
                        <a:latin typeface="+mn-lt"/>
                        <a:cs typeface="Amatic SC" panose="00000500000000000000" pitchFamily="2" charset="-79"/>
                      </a:endParaRPr>
                    </a:p>
                    <a:p>
                      <a:pPr algn="ctr"/>
                      <a:r>
                        <a:rPr lang="en-US" sz="900" b="1" dirty="0">
                          <a:latin typeface="+mn-lt"/>
                          <a:cs typeface="Amatic SC" panose="00000500000000000000" pitchFamily="2" charset="-79"/>
                        </a:rPr>
                        <a:t>Key Vocabulary</a:t>
                      </a:r>
                      <a:endParaRPr lang="en-GB" sz="9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The Something</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tell and write  sentences around a theme.</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Recount: Animal information.</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inform.</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Dan, hole, mum, frog, dad, nan, troll, badger, ball, mud, wondered, dog, tree, grass, mud, flowers, roll, sad.</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dirty="0">
                          <a:latin typeface="+mn-lt"/>
                        </a:rPr>
                        <a:t>Star in the Jar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tell and write  sentences around a theme.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Information: Poster to find a star.</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inform and describe.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Yan, park, treasure, bin, tickly, glittery, sparkly, star, friend, lady, teacher, searched, keep, loved, jar, message, sad, dull, tree, fly, shiny.</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b="1" dirty="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1" dirty="0">
                          <a:solidFill>
                            <a:schemeClr val="tx1"/>
                          </a:solidFill>
                          <a:effectLst/>
                          <a:latin typeface="+mn-lt"/>
                          <a:ea typeface="Calibri" panose="020F0502020204030204" pitchFamily="34" charset="0"/>
                          <a:cs typeface="Amatic SC" panose="00000500000000000000" pitchFamily="2" charset="-79"/>
                        </a:rPr>
                        <a:t>Juniper Jupiter</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tell and write  sentences around a theme.</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1" kern="1200" dirty="0">
                          <a:solidFill>
                            <a:schemeClr val="tx1"/>
                          </a:solidFill>
                          <a:effectLst/>
                          <a:latin typeface="+mn-lt"/>
                          <a:ea typeface="+mn-ea"/>
                          <a:cs typeface="Amatic SC" panose="00000500000000000000" pitchFamily="2" charset="-79"/>
                        </a:rPr>
                        <a:t>Information: A letter wanting to be a sidekick.</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inform</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b="1"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b="1"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b="1"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b="1"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b="1"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1" dirty="0">
                          <a:solidFill>
                            <a:schemeClr val="tx1"/>
                          </a:solidFill>
                          <a:effectLst/>
                          <a:latin typeface="+mn-lt"/>
                          <a:ea typeface="Calibri" panose="020F0502020204030204" pitchFamily="34" charset="0"/>
                          <a:cs typeface="Amatic SC" panose="00000500000000000000" pitchFamily="2" charset="-79"/>
                        </a:rPr>
                        <a:t>Joop, Nut, Superhero, lonely, cloak, super kind, super strong, brave, smart, checklist, ice cream, lonely, posters, auditions, scratchy, big, hairy, tall, sad.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Little Red</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tell and write  sentences around a theme.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Instructions: How to catch an animal.</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instruct.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Little Red, mother, grandma, wolf, woods, cottage, cake, plan, gobbled, disguise, night dress, bed, waited, peeped, window, scared, plan, big eyes, big teeth, axe, cake.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The Extraordinary Gardener</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tell and write  sentences around a theme.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Instructions: How to grow a garden plant or a vegetable. </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instruct.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Joe, imagination, artist, town, colours, garden, flowers, rainbow, wish, beautiful, pictures, night, bed, idea, morning, search, sketches, seed, tool, planted, waited, draw, grew.</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The Storm Whale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tell and write  sentences around a theme.</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Poems: Sea Creature poems.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Purpose: To describe.</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err="1">
                          <a:solidFill>
                            <a:schemeClr val="tx1"/>
                          </a:solidFill>
                          <a:effectLst/>
                          <a:latin typeface="+mn-lt"/>
                          <a:ea typeface="+mn-ea"/>
                          <a:cs typeface="Amatic SC" panose="00000500000000000000" pitchFamily="2" charset="-79"/>
                        </a:rPr>
                        <a:t>Noi</a:t>
                      </a:r>
                      <a:r>
                        <a:rPr lang="en-GB" sz="1100" b="1" kern="1200" dirty="0">
                          <a:solidFill>
                            <a:schemeClr val="tx1"/>
                          </a:solidFill>
                          <a:effectLst/>
                          <a:latin typeface="+mn-lt"/>
                          <a:ea typeface="+mn-ea"/>
                          <a:cs typeface="Amatic SC" panose="00000500000000000000" pitchFamily="2" charset="-79"/>
                        </a:rPr>
                        <a:t>, dad, boat, storm, sea, sand, lonely, cats, ran, stared, whale, washed up, whisper, friend, cart, house, bath, fish, stories, music, rode, free, hope.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pic>
        <p:nvPicPr>
          <p:cNvPr id="5" name="Picture 4">
            <a:extLst>
              <a:ext uri="{FF2B5EF4-FFF2-40B4-BE49-F238E27FC236}">
                <a16:creationId xmlns:a16="http://schemas.microsoft.com/office/drawing/2014/main" id="{F9AEF539-7DE7-4D7D-BADA-D6E425CB6644}"/>
              </a:ext>
            </a:extLst>
          </p:cNvPr>
          <p:cNvPicPr>
            <a:picLocks noChangeAspect="1"/>
          </p:cNvPicPr>
          <p:nvPr/>
        </p:nvPicPr>
        <p:blipFill rotWithShape="1">
          <a:blip r:embed="rId3"/>
          <a:srcRect t="5063"/>
          <a:stretch/>
        </p:blipFill>
        <p:spPr>
          <a:xfrm>
            <a:off x="1801045" y="3563514"/>
            <a:ext cx="1578541" cy="1428750"/>
          </a:xfrm>
          <a:prstGeom prst="rect">
            <a:avLst/>
          </a:prstGeom>
        </p:spPr>
      </p:pic>
      <p:pic>
        <p:nvPicPr>
          <p:cNvPr id="10" name="Picture 9">
            <a:extLst>
              <a:ext uri="{FF2B5EF4-FFF2-40B4-BE49-F238E27FC236}">
                <a16:creationId xmlns:a16="http://schemas.microsoft.com/office/drawing/2014/main" id="{C71B9DD8-542C-4B15-8DE9-F07C89CE04D5}"/>
              </a:ext>
            </a:extLst>
          </p:cNvPr>
          <p:cNvPicPr>
            <a:picLocks noChangeAspect="1"/>
          </p:cNvPicPr>
          <p:nvPr/>
        </p:nvPicPr>
        <p:blipFill>
          <a:blip r:embed="rId4"/>
          <a:stretch>
            <a:fillRect/>
          </a:stretch>
        </p:blipFill>
        <p:spPr>
          <a:xfrm>
            <a:off x="3438739" y="3833755"/>
            <a:ext cx="1578541" cy="1240158"/>
          </a:xfrm>
          <a:prstGeom prst="rect">
            <a:avLst/>
          </a:prstGeom>
        </p:spPr>
      </p:pic>
      <p:pic>
        <p:nvPicPr>
          <p:cNvPr id="12" name="Picture 11">
            <a:extLst>
              <a:ext uri="{FF2B5EF4-FFF2-40B4-BE49-F238E27FC236}">
                <a16:creationId xmlns:a16="http://schemas.microsoft.com/office/drawing/2014/main" id="{064CE1C4-F7E8-4DC3-BF5B-182305CDAB14}"/>
              </a:ext>
            </a:extLst>
          </p:cNvPr>
          <p:cNvPicPr>
            <a:picLocks noChangeAspect="1"/>
          </p:cNvPicPr>
          <p:nvPr/>
        </p:nvPicPr>
        <p:blipFill>
          <a:blip r:embed="rId5"/>
          <a:stretch>
            <a:fillRect/>
          </a:stretch>
        </p:blipFill>
        <p:spPr>
          <a:xfrm>
            <a:off x="5060286" y="4008988"/>
            <a:ext cx="1578541" cy="1213498"/>
          </a:xfrm>
          <a:prstGeom prst="rect">
            <a:avLst/>
          </a:prstGeom>
        </p:spPr>
      </p:pic>
      <p:pic>
        <p:nvPicPr>
          <p:cNvPr id="14" name="Picture 13">
            <a:extLst>
              <a:ext uri="{FF2B5EF4-FFF2-40B4-BE49-F238E27FC236}">
                <a16:creationId xmlns:a16="http://schemas.microsoft.com/office/drawing/2014/main" id="{245DFFC2-23A8-49B3-B96B-2842871B1F50}"/>
              </a:ext>
            </a:extLst>
          </p:cNvPr>
          <p:cNvPicPr>
            <a:picLocks noChangeAspect="1"/>
          </p:cNvPicPr>
          <p:nvPr/>
        </p:nvPicPr>
        <p:blipFill>
          <a:blip r:embed="rId6"/>
          <a:stretch>
            <a:fillRect/>
          </a:stretch>
        </p:blipFill>
        <p:spPr>
          <a:xfrm>
            <a:off x="6681833" y="3702180"/>
            <a:ext cx="1551441" cy="1213498"/>
          </a:xfrm>
          <a:prstGeom prst="rect">
            <a:avLst/>
          </a:prstGeom>
        </p:spPr>
      </p:pic>
      <p:pic>
        <p:nvPicPr>
          <p:cNvPr id="16" name="Picture 15">
            <a:extLst>
              <a:ext uri="{FF2B5EF4-FFF2-40B4-BE49-F238E27FC236}">
                <a16:creationId xmlns:a16="http://schemas.microsoft.com/office/drawing/2014/main" id="{19803157-75B5-4325-A57C-0F8E5BCC5273}"/>
              </a:ext>
            </a:extLst>
          </p:cNvPr>
          <p:cNvPicPr>
            <a:picLocks noChangeAspect="1"/>
          </p:cNvPicPr>
          <p:nvPr/>
        </p:nvPicPr>
        <p:blipFill rotWithShape="1">
          <a:blip r:embed="rId7"/>
          <a:srcRect t="6395" b="1"/>
          <a:stretch/>
        </p:blipFill>
        <p:spPr>
          <a:xfrm>
            <a:off x="8328689" y="3930748"/>
            <a:ext cx="1581779" cy="1369977"/>
          </a:xfrm>
          <a:prstGeom prst="rect">
            <a:avLst/>
          </a:prstGeom>
        </p:spPr>
      </p:pic>
      <p:pic>
        <p:nvPicPr>
          <p:cNvPr id="18" name="Picture 17">
            <a:extLst>
              <a:ext uri="{FF2B5EF4-FFF2-40B4-BE49-F238E27FC236}">
                <a16:creationId xmlns:a16="http://schemas.microsoft.com/office/drawing/2014/main" id="{34CD9181-C4C9-42C6-8CCC-FFA7F416F3A9}"/>
              </a:ext>
            </a:extLst>
          </p:cNvPr>
          <p:cNvPicPr>
            <a:picLocks noChangeAspect="1"/>
          </p:cNvPicPr>
          <p:nvPr/>
        </p:nvPicPr>
        <p:blipFill>
          <a:blip r:embed="rId8"/>
          <a:stretch>
            <a:fillRect/>
          </a:stretch>
        </p:blipFill>
        <p:spPr>
          <a:xfrm>
            <a:off x="10005883" y="3781882"/>
            <a:ext cx="1494830" cy="1234454"/>
          </a:xfrm>
          <a:prstGeom prst="rect">
            <a:avLst/>
          </a:prstGeom>
        </p:spPr>
      </p:pic>
    </p:spTree>
    <p:extLst>
      <p:ext uri="{BB962C8B-B14F-4D97-AF65-F5344CB8AC3E}">
        <p14:creationId xmlns:p14="http://schemas.microsoft.com/office/powerpoint/2010/main" val="4269740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5212</TotalTime>
  <Words>10236</Words>
  <Application>Microsoft Office PowerPoint</Application>
  <PresentationFormat>Widescreen</PresentationFormat>
  <Paragraphs>1160</Paragraphs>
  <Slides>15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Courier New</vt:lpstr>
      <vt:lpstr>Arial</vt:lpstr>
      <vt:lpstr>Amatic SC</vt:lpstr>
      <vt:lpstr>Symbol</vt:lpstr>
      <vt:lpstr>Wingdings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Ashlee Archer</cp:lastModifiedBy>
  <cp:revision>149</cp:revision>
  <dcterms:created xsi:type="dcterms:W3CDTF">2021-06-03T07:59:39Z</dcterms:created>
  <dcterms:modified xsi:type="dcterms:W3CDTF">2026-02-04T17:57:43Z</dcterms:modified>
</cp:coreProperties>
</file>