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57" r:id="rId4"/>
    <p:sldId id="260" r:id="rId5"/>
    <p:sldId id="286" r:id="rId6"/>
    <p:sldId id="287" r:id="rId7"/>
    <p:sldId id="288" r:id="rId8"/>
    <p:sldId id="261" r:id="rId9"/>
    <p:sldId id="263" r:id="rId10"/>
    <p:sldId id="279" r:id="rId11"/>
    <p:sldId id="280" r:id="rId12"/>
    <p:sldId id="278" r:id="rId13"/>
    <p:sldId id="277" r:id="rId14"/>
    <p:sldId id="276" r:id="rId15"/>
    <p:sldId id="275" r:id="rId16"/>
    <p:sldId id="274" r:id="rId17"/>
    <p:sldId id="281" r:id="rId18"/>
    <p:sldId id="297" r:id="rId19"/>
    <p:sldId id="282" r:id="rId20"/>
    <p:sldId id="283" r:id="rId21"/>
    <p:sldId id="301" r:id="rId22"/>
    <p:sldId id="289" r:id="rId23"/>
    <p:sldId id="266" r:id="rId24"/>
    <p:sldId id="284" r:id="rId25"/>
    <p:sldId id="270" r:id="rId26"/>
    <p:sldId id="285" r:id="rId27"/>
    <p:sldId id="271" r:id="rId28"/>
    <p:sldId id="272" r:id="rId29"/>
    <p:sldId id="273" r:id="rId30"/>
    <p:sldId id="267" r:id="rId31"/>
    <p:sldId id="265" r:id="rId32"/>
    <p:sldId id="298" r:id="rId33"/>
    <p:sldId id="264" r:id="rId34"/>
    <p:sldId id="268" r:id="rId35"/>
    <p:sldId id="293" r:id="rId36"/>
    <p:sldId id="294" r:id="rId37"/>
    <p:sldId id="295" r:id="rId38"/>
    <p:sldId id="290" r:id="rId39"/>
    <p:sldId id="292" r:id="rId40"/>
    <p:sldId id="296" r:id="rId41"/>
    <p:sldId id="300" r:id="rId42"/>
    <p:sldId id="299" r:id="rId43"/>
    <p:sldId id="302"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5" d="100"/>
          <a:sy n="85" d="100"/>
        </p:scale>
        <p:origin x="59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9024-4355-415E-86C2-C6141ED4DAC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07882AA-32A0-441A-8BCD-F1C58927D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2A85F6B-9752-4778-AEF5-756B6A66C8D2}"/>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8E890A5D-368E-48A0-A51F-317DD3311D3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C6F0F20-8C53-4270-84FC-22D5713464F6}"/>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187875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3848-C0EF-4DA2-A486-ACF76EDBFC8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4D73C41-B1BB-4DCB-975C-716FF0E224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ECA4FF-FE0F-4E14-B2DF-69ECB0197F1E}"/>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4EE61D27-C70D-44F4-A58A-71D5CA18B12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4A09083-1E39-41A8-B53A-359E12E75300}"/>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1081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DDA31-FA2D-4C34-9967-E782C1B1D7C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6B7EACC-0282-49DE-A02C-762BFF7E49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62F6458-A6DF-47F9-8402-AB09A1FC3F69}"/>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C699FD91-DC2D-4BF0-BBCE-D06EC47C59C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ACB9C78-A8DF-489B-9A8D-21DC5DCC3BE9}"/>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641700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39FC-D801-4E7C-B173-EB59E9EA1E6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5C6CE60-62FB-4B6B-801D-3BDA96DFE12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3AAB82-DB95-40AF-BE65-89987AFE3FC2}"/>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8B5571D4-BFFE-4FFC-A8CA-88FE5ADA7EC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036E9AA-6893-47FE-86D9-6B88190FDFB4}"/>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391553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9D24-5ABB-418E-91C6-227FEB4C41A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942995B-2CCA-46A5-A5B2-28FD7021B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D532B2-5C20-42C4-B9B6-8DA06DB046B5}"/>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5F6A6795-42B4-4D51-B84D-45B28D1F4F7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C3A9BEC-384C-459A-A414-C1E7044B4770}"/>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3547185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6F2D2-59D2-4C1E-9040-28A52E505D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429D172-950D-4CBF-BFBE-1D80A4C7EA2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F1224DA-7729-4EB6-9B73-01CA2278EE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684E2A2-D9BA-483A-A93D-CF42EE44983E}"/>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6" name="Footer Placeholder 5">
            <a:extLst>
              <a:ext uri="{FF2B5EF4-FFF2-40B4-BE49-F238E27FC236}">
                <a16:creationId xmlns:a16="http://schemas.microsoft.com/office/drawing/2014/main" id="{E6BA3A24-B9E4-4FA9-B85D-F92C1BBAC36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2D15586-24CB-4C02-BD48-FF6EC5AC6CAC}"/>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223918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F7F6-4D2D-4EFC-8306-408DD1ABAD0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AEC08BD-EFA7-4906-81E1-950C387CA2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B43653-115B-43A1-925B-49752554839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A5D006D-36A3-476B-B507-9DD9882F7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09DD3E-455A-4573-84C4-C77BB1EEF59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912DB41-9AB1-42A8-9D02-502308A25C3B}"/>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8" name="Footer Placeholder 7">
            <a:extLst>
              <a:ext uri="{FF2B5EF4-FFF2-40B4-BE49-F238E27FC236}">
                <a16:creationId xmlns:a16="http://schemas.microsoft.com/office/drawing/2014/main" id="{42E2297C-39B3-48E5-A7E0-A1FB72A0968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FFCD8D6-954F-40CE-8801-BC46975B0DED}"/>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8852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13D3-F4FC-4A25-8974-1E72228A8E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FF73E5E-EA54-4BB0-949E-B13CC64C4855}"/>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4" name="Footer Placeholder 3">
            <a:extLst>
              <a:ext uri="{FF2B5EF4-FFF2-40B4-BE49-F238E27FC236}">
                <a16:creationId xmlns:a16="http://schemas.microsoft.com/office/drawing/2014/main" id="{B386E43E-7BE0-448F-9751-BCE75E3B51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D0FD21D-BE52-4A26-9F7C-70FFA944CD95}"/>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375786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416CB9-AE58-4DFF-9450-A75D7539AA73}"/>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3" name="Footer Placeholder 2">
            <a:extLst>
              <a:ext uri="{FF2B5EF4-FFF2-40B4-BE49-F238E27FC236}">
                <a16:creationId xmlns:a16="http://schemas.microsoft.com/office/drawing/2014/main" id="{D2641397-31B6-46F6-9BBA-28A87386100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C89A745A-81F4-4C5F-8C27-151D1C31877C}"/>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3341321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8B4C-03E0-492E-866F-A61D05D69F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CA01EDE-EF20-463B-8E57-F2F870CCE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C1316F-2BA1-41BB-8F51-AB40B3DFB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3AB8C0-0CBF-44C6-8E30-12E7FD61ECEA}"/>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6" name="Footer Placeholder 5">
            <a:extLst>
              <a:ext uri="{FF2B5EF4-FFF2-40B4-BE49-F238E27FC236}">
                <a16:creationId xmlns:a16="http://schemas.microsoft.com/office/drawing/2014/main" id="{5573A9D2-81CF-465D-9E47-1EB0C498508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49FB5BF-2CAE-49F4-9CFA-0311658175A0}"/>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342397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5C1B-4EEB-4D5C-B63F-5A1F807CBE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2B50DCB-75DB-4BBF-9C8E-7D7C3FE1AC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EE0FEA7-0A7E-4A43-9077-A6083B781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C99A9F-0AF4-44E7-8227-C0477009879F}"/>
              </a:ext>
            </a:extLst>
          </p:cNvPr>
          <p:cNvSpPr>
            <a:spLocks noGrp="1"/>
          </p:cNvSpPr>
          <p:nvPr>
            <p:ph type="dt" sz="half" idx="10"/>
          </p:nvPr>
        </p:nvSpPr>
        <p:spPr/>
        <p:txBody>
          <a:bodyPr/>
          <a:lstStyle/>
          <a:p>
            <a:fld id="{95FCB15B-3BB2-4665-A668-8EA019AA2654}" type="datetimeFigureOut">
              <a:rPr lang="en-GB" smtClean="0"/>
              <a:t>08/06/2026</a:t>
            </a:fld>
            <a:endParaRPr lang="en-GB" dirty="0"/>
          </a:p>
        </p:txBody>
      </p:sp>
      <p:sp>
        <p:nvSpPr>
          <p:cNvPr id="6" name="Footer Placeholder 5">
            <a:extLst>
              <a:ext uri="{FF2B5EF4-FFF2-40B4-BE49-F238E27FC236}">
                <a16:creationId xmlns:a16="http://schemas.microsoft.com/office/drawing/2014/main" id="{C70EB4E1-CA75-49FE-B9D5-86BA12E37DB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13EAABC-1D64-4DDC-9F21-22E4A2D6D29D}"/>
              </a:ext>
            </a:extLst>
          </p:cNvPr>
          <p:cNvSpPr>
            <a:spLocks noGrp="1"/>
          </p:cNvSpPr>
          <p:nvPr>
            <p:ph type="sldNum" sz="quarter" idx="12"/>
          </p:nvPr>
        </p:nvSpPr>
        <p:spPr/>
        <p:txBody>
          <a:bodyPr/>
          <a:lstStyle/>
          <a:p>
            <a:fld id="{87FE3C43-22D9-4F38-89F7-9869C8DD10B0}" type="slidenum">
              <a:rPr lang="en-GB" smtClean="0"/>
              <a:t>‹#›</a:t>
            </a:fld>
            <a:endParaRPr lang="en-GB" dirty="0"/>
          </a:p>
        </p:txBody>
      </p:sp>
    </p:spTree>
    <p:extLst>
      <p:ext uri="{BB962C8B-B14F-4D97-AF65-F5344CB8AC3E}">
        <p14:creationId xmlns:p14="http://schemas.microsoft.com/office/powerpoint/2010/main" val="21110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5B2A2-5EA5-4ED0-81A6-970CB6538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7374CF8-5755-45F3-8DC5-D2BC91CA3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044957-2C1E-4BC9-B18E-0044CCA81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B15B-3BB2-4665-A668-8EA019AA2654}" type="datetimeFigureOut">
              <a:rPr lang="en-GB" smtClean="0"/>
              <a:t>08/06/2026</a:t>
            </a:fld>
            <a:endParaRPr lang="en-GB" dirty="0"/>
          </a:p>
        </p:txBody>
      </p:sp>
      <p:sp>
        <p:nvSpPr>
          <p:cNvPr id="5" name="Footer Placeholder 4">
            <a:extLst>
              <a:ext uri="{FF2B5EF4-FFF2-40B4-BE49-F238E27FC236}">
                <a16:creationId xmlns:a16="http://schemas.microsoft.com/office/drawing/2014/main" id="{DEE02E2C-D680-4F57-8D91-A2907CD36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C0CA53A-8785-4667-B84F-5832D10CF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E3C43-22D9-4F38-89F7-9869C8DD10B0}" type="slidenum">
              <a:rPr lang="en-GB" smtClean="0"/>
              <a:t>‹#›</a:t>
            </a:fld>
            <a:endParaRPr lang="en-GB" dirty="0"/>
          </a:p>
        </p:txBody>
      </p:sp>
    </p:spTree>
    <p:extLst>
      <p:ext uri="{BB962C8B-B14F-4D97-AF65-F5344CB8AC3E}">
        <p14:creationId xmlns:p14="http://schemas.microsoft.com/office/powerpoint/2010/main" val="4228781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s://freesvg.org/1471275533" TargetMode="External"/><Relationship Id="rId7" Type="http://schemas.openxmlformats.org/officeDocument/2006/relationships/hyperlink" Target="https://openclipart.org/detail/17535/mallory_square-by-nkinkade-177657"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pixabay.com/en/circus-tent-big-top-show-stripes-309711/" TargetMode="External"/><Relationship Id="rId4" Type="http://schemas.openxmlformats.org/officeDocument/2006/relationships/image" Target="../media/image28.png"/><Relationship Id="rId9" Type="http://schemas.openxmlformats.org/officeDocument/2006/relationships/hyperlink" Target="https://www.pickpik.com/fish-underwater-marine-marine-life-aquarium-aquatic-13452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www.youtube.com/watch?v=8ZGwM48Wy5E" TargetMode="External"/><Relationship Id="rId4" Type="http://schemas.openxmlformats.org/officeDocument/2006/relationships/hyperlink" Target="https://www.youtube.com/watch?v=0SzkjubQ-O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bursar@poultonstchadsce.lancs.sch.uk" TargetMode="External"/><Relationship Id="rId2" Type="http://schemas.openxmlformats.org/officeDocument/2006/relationships/hyperlink" Target="mailto:mrsarcher@poultonstchadsce.lancs.sch.uk" TargetMode="External"/><Relationship Id="rId1" Type="http://schemas.openxmlformats.org/officeDocument/2006/relationships/slideLayout" Target="../slideLayouts/slideLayout2.xml"/><Relationship Id="rId5" Type="http://schemas.openxmlformats.org/officeDocument/2006/relationships/hyperlink" Target="mailto:l.cameron@poultonstchadsce.lancs.sch.uk" TargetMode="External"/><Relationship Id="rId4" Type="http://schemas.openxmlformats.org/officeDocument/2006/relationships/hyperlink" Target="mailto:fsw@poultonstchadsce.lancs.sch.u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649363-D1FE-4479-8DF3-6CBF226C0346}"/>
              </a:ext>
            </a:extLst>
          </p:cNvPr>
          <p:cNvPicPr>
            <a:picLocks noChangeAspect="1"/>
          </p:cNvPicPr>
          <p:nvPr/>
        </p:nvPicPr>
        <p:blipFill>
          <a:blip r:embed="rId2"/>
          <a:stretch>
            <a:fillRect/>
          </a:stretch>
        </p:blipFill>
        <p:spPr>
          <a:xfrm>
            <a:off x="3447789" y="1991207"/>
            <a:ext cx="5153286" cy="3457268"/>
          </a:xfrm>
          <a:prstGeom prst="rect">
            <a:avLst/>
          </a:prstGeom>
        </p:spPr>
      </p:pic>
      <p:sp>
        <p:nvSpPr>
          <p:cNvPr id="4" name="TextBox 3">
            <a:extLst>
              <a:ext uri="{FF2B5EF4-FFF2-40B4-BE49-F238E27FC236}">
                <a16:creationId xmlns:a16="http://schemas.microsoft.com/office/drawing/2014/main" id="{AFC907FD-8225-457C-9556-76D07851843B}"/>
              </a:ext>
            </a:extLst>
          </p:cNvPr>
          <p:cNvSpPr txBox="1"/>
          <p:nvPr/>
        </p:nvSpPr>
        <p:spPr>
          <a:xfrm>
            <a:off x="2409825" y="1200150"/>
            <a:ext cx="9639300" cy="369332"/>
          </a:xfrm>
          <a:prstGeom prst="rect">
            <a:avLst/>
          </a:prstGeom>
          <a:noFill/>
        </p:spPr>
        <p:txBody>
          <a:bodyPr wrap="square" rtlCol="0">
            <a:spAutoFit/>
          </a:bodyPr>
          <a:lstStyle/>
          <a:p>
            <a:r>
              <a:rPr lang="en-GB" dirty="0">
                <a:latin typeface="Segoe Print" panose="02000600000000000000" pitchFamily="2" charset="0"/>
              </a:rPr>
              <a:t>Welcome to Poulton St Chads Church of England Primary School </a:t>
            </a:r>
          </a:p>
        </p:txBody>
      </p:sp>
      <p:pic>
        <p:nvPicPr>
          <p:cNvPr id="3" name="Picture 2">
            <a:extLst>
              <a:ext uri="{FF2B5EF4-FFF2-40B4-BE49-F238E27FC236}">
                <a16:creationId xmlns:a16="http://schemas.microsoft.com/office/drawing/2014/main" id="{5AE28B1B-E220-4CF4-A009-E3B3F8F95552}"/>
              </a:ext>
            </a:extLst>
          </p:cNvPr>
          <p:cNvPicPr>
            <a:picLocks noChangeAspect="1"/>
          </p:cNvPicPr>
          <p:nvPr/>
        </p:nvPicPr>
        <p:blipFill>
          <a:blip r:embed="rId3"/>
          <a:stretch>
            <a:fillRect/>
          </a:stretch>
        </p:blipFill>
        <p:spPr>
          <a:xfrm>
            <a:off x="535566" y="2151528"/>
            <a:ext cx="3266247" cy="2997621"/>
          </a:xfrm>
          <a:prstGeom prst="rect">
            <a:avLst/>
          </a:prstGeom>
        </p:spPr>
      </p:pic>
      <p:pic>
        <p:nvPicPr>
          <p:cNvPr id="7" name="Picture 6">
            <a:extLst>
              <a:ext uri="{FF2B5EF4-FFF2-40B4-BE49-F238E27FC236}">
                <a16:creationId xmlns:a16="http://schemas.microsoft.com/office/drawing/2014/main" id="{70B27AFE-1DCA-4A2A-95C6-521572605180}"/>
              </a:ext>
            </a:extLst>
          </p:cNvPr>
          <p:cNvPicPr>
            <a:picLocks noChangeAspect="1"/>
          </p:cNvPicPr>
          <p:nvPr/>
        </p:nvPicPr>
        <p:blipFill>
          <a:blip r:embed="rId4"/>
          <a:stretch>
            <a:fillRect/>
          </a:stretch>
        </p:blipFill>
        <p:spPr>
          <a:xfrm>
            <a:off x="8183902" y="2151528"/>
            <a:ext cx="3472532" cy="2636991"/>
          </a:xfrm>
          <a:prstGeom prst="rect">
            <a:avLst/>
          </a:prstGeom>
        </p:spPr>
      </p:pic>
    </p:spTree>
    <p:extLst>
      <p:ext uri="{BB962C8B-B14F-4D97-AF65-F5344CB8AC3E}">
        <p14:creationId xmlns:p14="http://schemas.microsoft.com/office/powerpoint/2010/main" val="390003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1268B8-F3F3-4C9D-B53F-0BE6F7749BDC}"/>
              </a:ext>
            </a:extLst>
          </p:cNvPr>
          <p:cNvSpPr txBox="1"/>
          <p:nvPr/>
        </p:nvSpPr>
        <p:spPr>
          <a:xfrm>
            <a:off x="3048000" y="843677"/>
            <a:ext cx="6096000" cy="2585323"/>
          </a:xfrm>
          <a:prstGeom prst="rect">
            <a:avLst/>
          </a:prstGeom>
          <a:noFill/>
        </p:spPr>
        <p:txBody>
          <a:bodyPr wrap="square">
            <a:spAutoFit/>
          </a:bodyPr>
          <a:lstStyle/>
          <a:p>
            <a:r>
              <a:rPr lang="en-GB" b="1" dirty="0">
                <a:latin typeface="Segoe Print" panose="02000600000000000000" pitchFamily="2" charset="0"/>
              </a:rPr>
              <a:t>1. Communication and Language</a:t>
            </a:r>
          </a:p>
          <a:p>
            <a:r>
              <a:rPr lang="en-GB" dirty="0">
                <a:latin typeface="Segoe Print" panose="02000600000000000000" pitchFamily="2" charset="0"/>
              </a:rPr>
              <a:t>Communication and Language development encourages children to build their speaking and listening skills. They learn how to express their ideas clearly, follow instructions, and understand new vocabulary. Through stories, songs, and conversations, children expand their language and communication skills, which are crucial for their success in all other areas of learning.</a:t>
            </a:r>
          </a:p>
        </p:txBody>
      </p:sp>
      <p:pic>
        <p:nvPicPr>
          <p:cNvPr id="7" name="Picture 6">
            <a:extLst>
              <a:ext uri="{FF2B5EF4-FFF2-40B4-BE49-F238E27FC236}">
                <a16:creationId xmlns:a16="http://schemas.microsoft.com/office/drawing/2014/main" id="{E379EFBD-8C68-4A86-8514-24BDDD9CA9B1}"/>
              </a:ext>
            </a:extLst>
          </p:cNvPr>
          <p:cNvPicPr>
            <a:picLocks noChangeAspect="1"/>
          </p:cNvPicPr>
          <p:nvPr/>
        </p:nvPicPr>
        <p:blipFill>
          <a:blip r:embed="rId2"/>
          <a:stretch>
            <a:fillRect/>
          </a:stretch>
        </p:blipFill>
        <p:spPr>
          <a:xfrm>
            <a:off x="3408346" y="3648636"/>
            <a:ext cx="4706098" cy="2844345"/>
          </a:xfrm>
          <a:prstGeom prst="rect">
            <a:avLst/>
          </a:prstGeom>
        </p:spPr>
      </p:pic>
    </p:spTree>
    <p:extLst>
      <p:ext uri="{BB962C8B-B14F-4D97-AF65-F5344CB8AC3E}">
        <p14:creationId xmlns:p14="http://schemas.microsoft.com/office/powerpoint/2010/main" val="483116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723475-2404-42F7-9B7F-198860535DFB}"/>
              </a:ext>
            </a:extLst>
          </p:cNvPr>
          <p:cNvSpPr txBox="1"/>
          <p:nvPr/>
        </p:nvSpPr>
        <p:spPr>
          <a:xfrm>
            <a:off x="2877671" y="409916"/>
            <a:ext cx="6096000" cy="2862322"/>
          </a:xfrm>
          <a:prstGeom prst="rect">
            <a:avLst/>
          </a:prstGeom>
          <a:noFill/>
        </p:spPr>
        <p:txBody>
          <a:bodyPr wrap="square">
            <a:spAutoFit/>
          </a:bodyPr>
          <a:lstStyle/>
          <a:p>
            <a:r>
              <a:rPr lang="en-GB" b="1" dirty="0">
                <a:latin typeface="Segoe Print" panose="02000600000000000000" pitchFamily="2" charset="0"/>
              </a:rPr>
              <a:t>2. Personal, Social, and Emotional Development (PSED)</a:t>
            </a:r>
          </a:p>
          <a:p>
            <a:r>
              <a:rPr lang="en-GB" dirty="0">
                <a:latin typeface="Segoe Print" panose="02000600000000000000" pitchFamily="2" charset="0"/>
              </a:rPr>
              <a:t>This area focuses on helping children understand themselves and others. It encourages them to form positive relationships, develop self-confidence, and manage their emotions. Children learn to express their feelings, share, take turns, and work with others. This area is fundamental as it helps children feel secure and ready to engage with other learning.</a:t>
            </a:r>
          </a:p>
        </p:txBody>
      </p:sp>
      <p:pic>
        <p:nvPicPr>
          <p:cNvPr id="7" name="Picture 6">
            <a:extLst>
              <a:ext uri="{FF2B5EF4-FFF2-40B4-BE49-F238E27FC236}">
                <a16:creationId xmlns:a16="http://schemas.microsoft.com/office/drawing/2014/main" id="{95677E6F-5A1C-43E1-93E0-521385D53418}"/>
              </a:ext>
            </a:extLst>
          </p:cNvPr>
          <p:cNvPicPr>
            <a:picLocks noChangeAspect="1"/>
          </p:cNvPicPr>
          <p:nvPr/>
        </p:nvPicPr>
        <p:blipFill>
          <a:blip r:embed="rId2"/>
          <a:stretch>
            <a:fillRect/>
          </a:stretch>
        </p:blipFill>
        <p:spPr>
          <a:xfrm>
            <a:off x="3602405" y="3429000"/>
            <a:ext cx="4259641" cy="3238529"/>
          </a:xfrm>
          <a:prstGeom prst="rect">
            <a:avLst/>
          </a:prstGeom>
        </p:spPr>
      </p:pic>
    </p:spTree>
    <p:extLst>
      <p:ext uri="{BB962C8B-B14F-4D97-AF65-F5344CB8AC3E}">
        <p14:creationId xmlns:p14="http://schemas.microsoft.com/office/powerpoint/2010/main" val="812592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F84308-5947-4462-A2A2-1FED8A7BFC5F}"/>
              </a:ext>
            </a:extLst>
          </p:cNvPr>
          <p:cNvSpPr txBox="1"/>
          <p:nvPr/>
        </p:nvSpPr>
        <p:spPr>
          <a:xfrm>
            <a:off x="2976281" y="409154"/>
            <a:ext cx="6096000" cy="2862322"/>
          </a:xfrm>
          <a:prstGeom prst="rect">
            <a:avLst/>
          </a:prstGeom>
          <a:noFill/>
        </p:spPr>
        <p:txBody>
          <a:bodyPr wrap="square">
            <a:spAutoFit/>
          </a:bodyPr>
          <a:lstStyle/>
          <a:p>
            <a:r>
              <a:rPr lang="en-GB" b="1" dirty="0">
                <a:latin typeface="Segoe Print" panose="02000600000000000000" pitchFamily="2" charset="0"/>
              </a:rPr>
              <a:t>3. Physical Development</a:t>
            </a:r>
          </a:p>
          <a:p>
            <a:r>
              <a:rPr lang="en-GB" dirty="0">
                <a:latin typeface="Segoe Print" panose="02000600000000000000" pitchFamily="2" charset="0"/>
              </a:rPr>
              <a:t>In this area, children develop both their fine and gross motor skills. Fine motor skills involve small movements such as holding a pencil or using scissors, while gross motor skills include larger movements like running, jumping, and climbing. Physical development is essential for overall health and well-being, as it helps children develop coordination, balance, and confidence in their abilities.</a:t>
            </a:r>
          </a:p>
        </p:txBody>
      </p:sp>
      <p:pic>
        <p:nvPicPr>
          <p:cNvPr id="8" name="Picture 7">
            <a:extLst>
              <a:ext uri="{FF2B5EF4-FFF2-40B4-BE49-F238E27FC236}">
                <a16:creationId xmlns:a16="http://schemas.microsoft.com/office/drawing/2014/main" id="{C19A6410-E477-407F-8CB7-9EF485ECE572}"/>
              </a:ext>
            </a:extLst>
          </p:cNvPr>
          <p:cNvPicPr>
            <a:picLocks noChangeAspect="1"/>
          </p:cNvPicPr>
          <p:nvPr/>
        </p:nvPicPr>
        <p:blipFill>
          <a:blip r:embed="rId2"/>
          <a:stretch>
            <a:fillRect/>
          </a:stretch>
        </p:blipFill>
        <p:spPr>
          <a:xfrm>
            <a:off x="3971145" y="3429000"/>
            <a:ext cx="3801255" cy="3209049"/>
          </a:xfrm>
          <a:prstGeom prst="rect">
            <a:avLst/>
          </a:prstGeom>
        </p:spPr>
      </p:pic>
    </p:spTree>
    <p:extLst>
      <p:ext uri="{BB962C8B-B14F-4D97-AF65-F5344CB8AC3E}">
        <p14:creationId xmlns:p14="http://schemas.microsoft.com/office/powerpoint/2010/main" val="13813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7F234-3CD7-4BBD-A30D-B707E954C48E}"/>
              </a:ext>
            </a:extLst>
          </p:cNvPr>
          <p:cNvSpPr txBox="1"/>
          <p:nvPr/>
        </p:nvSpPr>
        <p:spPr>
          <a:xfrm>
            <a:off x="2537012" y="843677"/>
            <a:ext cx="6096000" cy="2585323"/>
          </a:xfrm>
          <a:prstGeom prst="rect">
            <a:avLst/>
          </a:prstGeom>
          <a:noFill/>
        </p:spPr>
        <p:txBody>
          <a:bodyPr wrap="square">
            <a:spAutoFit/>
          </a:bodyPr>
          <a:lstStyle/>
          <a:p>
            <a:r>
              <a:rPr lang="en-GB" b="1" dirty="0">
                <a:latin typeface="Segoe Print" panose="02000600000000000000" pitchFamily="2" charset="0"/>
              </a:rPr>
              <a:t>4. Literacy</a:t>
            </a:r>
          </a:p>
          <a:p>
            <a:r>
              <a:rPr lang="en-GB" dirty="0">
                <a:latin typeface="Segoe Print" panose="02000600000000000000" pitchFamily="2" charset="0"/>
              </a:rPr>
              <a:t>Literacy focuses on developing children's reading and writing skills. In reception, children start to recognize letters and sounds, begin to blend sounds together to form words, and explore books and stories. They also begin to write, from drawing pictures to forming letters and simple words. Early literacy skills are foundational to later reading and writing success.</a:t>
            </a:r>
          </a:p>
        </p:txBody>
      </p:sp>
      <p:pic>
        <p:nvPicPr>
          <p:cNvPr id="7" name="Picture 6">
            <a:extLst>
              <a:ext uri="{FF2B5EF4-FFF2-40B4-BE49-F238E27FC236}">
                <a16:creationId xmlns:a16="http://schemas.microsoft.com/office/drawing/2014/main" id="{0EE3468A-3001-47C1-89D7-110543CBB4B9}"/>
              </a:ext>
            </a:extLst>
          </p:cNvPr>
          <p:cNvPicPr>
            <a:picLocks noChangeAspect="1"/>
          </p:cNvPicPr>
          <p:nvPr/>
        </p:nvPicPr>
        <p:blipFill>
          <a:blip r:embed="rId2"/>
          <a:stretch>
            <a:fillRect/>
          </a:stretch>
        </p:blipFill>
        <p:spPr>
          <a:xfrm>
            <a:off x="3048000" y="3541361"/>
            <a:ext cx="5074024" cy="3149198"/>
          </a:xfrm>
          <a:prstGeom prst="rect">
            <a:avLst/>
          </a:prstGeom>
        </p:spPr>
      </p:pic>
      <p:pic>
        <p:nvPicPr>
          <p:cNvPr id="9" name="Picture 8">
            <a:extLst>
              <a:ext uri="{FF2B5EF4-FFF2-40B4-BE49-F238E27FC236}">
                <a16:creationId xmlns:a16="http://schemas.microsoft.com/office/drawing/2014/main" id="{165547C0-6EE1-4D4B-A2B7-1F13FF9A3146}"/>
              </a:ext>
            </a:extLst>
          </p:cNvPr>
          <p:cNvPicPr>
            <a:picLocks noChangeAspect="1"/>
          </p:cNvPicPr>
          <p:nvPr/>
        </p:nvPicPr>
        <p:blipFill>
          <a:blip r:embed="rId3"/>
          <a:stretch>
            <a:fillRect/>
          </a:stretch>
        </p:blipFill>
        <p:spPr>
          <a:xfrm>
            <a:off x="9008316" y="843677"/>
            <a:ext cx="2681662" cy="2091030"/>
          </a:xfrm>
          <a:prstGeom prst="rect">
            <a:avLst/>
          </a:prstGeom>
        </p:spPr>
      </p:pic>
    </p:spTree>
    <p:extLst>
      <p:ext uri="{BB962C8B-B14F-4D97-AF65-F5344CB8AC3E}">
        <p14:creationId xmlns:p14="http://schemas.microsoft.com/office/powerpoint/2010/main" val="271231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AAFB76-73AA-4C68-843A-38DC4A56E8A0}"/>
              </a:ext>
            </a:extLst>
          </p:cNvPr>
          <p:cNvSpPr txBox="1"/>
          <p:nvPr/>
        </p:nvSpPr>
        <p:spPr>
          <a:xfrm>
            <a:off x="2707341" y="409154"/>
            <a:ext cx="6096000" cy="2862322"/>
          </a:xfrm>
          <a:prstGeom prst="rect">
            <a:avLst/>
          </a:prstGeom>
          <a:noFill/>
        </p:spPr>
        <p:txBody>
          <a:bodyPr wrap="square">
            <a:spAutoFit/>
          </a:bodyPr>
          <a:lstStyle/>
          <a:p>
            <a:r>
              <a:rPr lang="en-GB" b="1" dirty="0">
                <a:latin typeface="Segoe Print" panose="02000600000000000000" pitchFamily="2" charset="0"/>
              </a:rPr>
              <a:t>5. Mathematics</a:t>
            </a:r>
          </a:p>
          <a:p>
            <a:r>
              <a:rPr lang="en-GB" dirty="0">
                <a:latin typeface="Segoe Print" panose="02000600000000000000" pitchFamily="2" charset="0"/>
              </a:rPr>
              <a:t>Mathematics in the EYFS involves helping children understand numbers, shapes, space, and measure. Children develop a sense of number through activities such as counting, recognizing numerals, comparing quantities, and solving simple problems. They also explore shapes, patterns, and basic concepts of time and money. This area fosters a child’s ability to think logically and solve problems.</a:t>
            </a:r>
          </a:p>
        </p:txBody>
      </p:sp>
      <p:pic>
        <p:nvPicPr>
          <p:cNvPr id="8" name="Picture 7">
            <a:extLst>
              <a:ext uri="{FF2B5EF4-FFF2-40B4-BE49-F238E27FC236}">
                <a16:creationId xmlns:a16="http://schemas.microsoft.com/office/drawing/2014/main" id="{5650F104-85A3-470B-AEFB-1F2C2E05547C}"/>
              </a:ext>
            </a:extLst>
          </p:cNvPr>
          <p:cNvPicPr>
            <a:picLocks noChangeAspect="1"/>
          </p:cNvPicPr>
          <p:nvPr/>
        </p:nvPicPr>
        <p:blipFill>
          <a:blip r:embed="rId2"/>
          <a:stretch>
            <a:fillRect/>
          </a:stretch>
        </p:blipFill>
        <p:spPr>
          <a:xfrm>
            <a:off x="3616405" y="3429000"/>
            <a:ext cx="3976702" cy="3245724"/>
          </a:xfrm>
          <a:prstGeom prst="rect">
            <a:avLst/>
          </a:prstGeom>
        </p:spPr>
      </p:pic>
      <p:pic>
        <p:nvPicPr>
          <p:cNvPr id="10" name="Picture 9">
            <a:extLst>
              <a:ext uri="{FF2B5EF4-FFF2-40B4-BE49-F238E27FC236}">
                <a16:creationId xmlns:a16="http://schemas.microsoft.com/office/drawing/2014/main" id="{C69ED27D-08B8-4215-B234-4BE49A6A245F}"/>
              </a:ext>
            </a:extLst>
          </p:cNvPr>
          <p:cNvPicPr>
            <a:picLocks noChangeAspect="1"/>
          </p:cNvPicPr>
          <p:nvPr/>
        </p:nvPicPr>
        <p:blipFill>
          <a:blip r:embed="rId3"/>
          <a:stretch>
            <a:fillRect/>
          </a:stretch>
        </p:blipFill>
        <p:spPr>
          <a:xfrm>
            <a:off x="9610164" y="409154"/>
            <a:ext cx="2213044" cy="2166523"/>
          </a:xfrm>
          <a:prstGeom prst="rect">
            <a:avLst/>
          </a:prstGeom>
        </p:spPr>
      </p:pic>
    </p:spTree>
    <p:extLst>
      <p:ext uri="{BB962C8B-B14F-4D97-AF65-F5344CB8AC3E}">
        <p14:creationId xmlns:p14="http://schemas.microsoft.com/office/powerpoint/2010/main" val="157499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9E93F5-C4C6-4A50-BE5B-361F1DBD4A8E}"/>
              </a:ext>
            </a:extLst>
          </p:cNvPr>
          <p:cNvSpPr txBox="1"/>
          <p:nvPr/>
        </p:nvSpPr>
        <p:spPr>
          <a:xfrm>
            <a:off x="3048000" y="239849"/>
            <a:ext cx="6096000" cy="2862322"/>
          </a:xfrm>
          <a:prstGeom prst="rect">
            <a:avLst/>
          </a:prstGeom>
          <a:noFill/>
        </p:spPr>
        <p:txBody>
          <a:bodyPr wrap="square">
            <a:spAutoFit/>
          </a:bodyPr>
          <a:lstStyle/>
          <a:p>
            <a:r>
              <a:rPr lang="en-GB" b="1" dirty="0">
                <a:latin typeface="Segoe Print" panose="02000600000000000000" pitchFamily="2" charset="0"/>
              </a:rPr>
              <a:t>6. Understanding the World</a:t>
            </a:r>
          </a:p>
          <a:p>
            <a:r>
              <a:rPr lang="en-GB" dirty="0">
                <a:latin typeface="Segoe Print" panose="02000600000000000000" pitchFamily="2" charset="0"/>
              </a:rPr>
              <a:t>This area encourages curiosity and exploration. Children learn about the world around them, including nature, different cultures, and the environment. They explore concepts such as time, seasons, and living things, and begin to understand how technology works in their everyday lives. Understanding the World helps children make sense of the world and develop critical thinking skills.</a:t>
            </a:r>
          </a:p>
        </p:txBody>
      </p:sp>
      <p:pic>
        <p:nvPicPr>
          <p:cNvPr id="7" name="Picture 6">
            <a:extLst>
              <a:ext uri="{FF2B5EF4-FFF2-40B4-BE49-F238E27FC236}">
                <a16:creationId xmlns:a16="http://schemas.microsoft.com/office/drawing/2014/main" id="{56CE307F-97C7-4E1C-A489-2B58E2CB8F76}"/>
              </a:ext>
            </a:extLst>
          </p:cNvPr>
          <p:cNvPicPr>
            <a:picLocks noChangeAspect="1"/>
          </p:cNvPicPr>
          <p:nvPr/>
        </p:nvPicPr>
        <p:blipFill>
          <a:blip r:embed="rId2"/>
          <a:stretch>
            <a:fillRect/>
          </a:stretch>
        </p:blipFill>
        <p:spPr>
          <a:xfrm>
            <a:off x="3649206" y="3377837"/>
            <a:ext cx="4320418" cy="3240314"/>
          </a:xfrm>
          <a:prstGeom prst="rect">
            <a:avLst/>
          </a:prstGeom>
        </p:spPr>
      </p:pic>
    </p:spTree>
    <p:extLst>
      <p:ext uri="{BB962C8B-B14F-4D97-AF65-F5344CB8AC3E}">
        <p14:creationId xmlns:p14="http://schemas.microsoft.com/office/powerpoint/2010/main" val="47821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DF871A-C6E0-43CE-969A-83D4C1673B00}"/>
              </a:ext>
            </a:extLst>
          </p:cNvPr>
          <p:cNvSpPr txBox="1"/>
          <p:nvPr/>
        </p:nvSpPr>
        <p:spPr>
          <a:xfrm>
            <a:off x="3048000" y="286759"/>
            <a:ext cx="6096000" cy="2585323"/>
          </a:xfrm>
          <a:prstGeom prst="rect">
            <a:avLst/>
          </a:prstGeom>
          <a:noFill/>
        </p:spPr>
        <p:txBody>
          <a:bodyPr wrap="square">
            <a:spAutoFit/>
          </a:bodyPr>
          <a:lstStyle/>
          <a:p>
            <a:r>
              <a:rPr lang="en-GB" b="1" dirty="0">
                <a:latin typeface="Segoe Print" panose="02000600000000000000" pitchFamily="2" charset="0"/>
              </a:rPr>
              <a:t>7. Expressive Arts and Design</a:t>
            </a:r>
          </a:p>
          <a:p>
            <a:r>
              <a:rPr lang="en-GB" dirty="0">
                <a:latin typeface="Segoe Print" panose="02000600000000000000" pitchFamily="2" charset="0"/>
              </a:rPr>
              <a:t>Expressive Arts and Design allows children to explore their creativity through art, music, movement, and role play. They use their imagination to create stories, songs, and art, experimenting with different materials and techniques. This area helps children express their feelings and ideas and develops their confidence and creativity.</a:t>
            </a:r>
          </a:p>
        </p:txBody>
      </p:sp>
      <p:pic>
        <p:nvPicPr>
          <p:cNvPr id="7" name="Picture 6">
            <a:extLst>
              <a:ext uri="{FF2B5EF4-FFF2-40B4-BE49-F238E27FC236}">
                <a16:creationId xmlns:a16="http://schemas.microsoft.com/office/drawing/2014/main" id="{30760DCD-F088-4EB5-9E46-08CB0567BD68}"/>
              </a:ext>
            </a:extLst>
          </p:cNvPr>
          <p:cNvPicPr>
            <a:picLocks noChangeAspect="1"/>
          </p:cNvPicPr>
          <p:nvPr/>
        </p:nvPicPr>
        <p:blipFill>
          <a:blip r:embed="rId2"/>
          <a:stretch>
            <a:fillRect/>
          </a:stretch>
        </p:blipFill>
        <p:spPr>
          <a:xfrm>
            <a:off x="3048000" y="2996752"/>
            <a:ext cx="4589068" cy="3519606"/>
          </a:xfrm>
          <a:prstGeom prst="rect">
            <a:avLst/>
          </a:prstGeom>
        </p:spPr>
      </p:pic>
      <p:pic>
        <p:nvPicPr>
          <p:cNvPr id="9" name="Picture 8">
            <a:extLst>
              <a:ext uri="{FF2B5EF4-FFF2-40B4-BE49-F238E27FC236}">
                <a16:creationId xmlns:a16="http://schemas.microsoft.com/office/drawing/2014/main" id="{E37824E2-A500-4E42-AE48-AE352F35A3AE}"/>
              </a:ext>
            </a:extLst>
          </p:cNvPr>
          <p:cNvPicPr>
            <a:picLocks noChangeAspect="1"/>
          </p:cNvPicPr>
          <p:nvPr/>
        </p:nvPicPr>
        <p:blipFill>
          <a:blip r:embed="rId3"/>
          <a:stretch>
            <a:fillRect/>
          </a:stretch>
        </p:blipFill>
        <p:spPr>
          <a:xfrm>
            <a:off x="8848655" y="521579"/>
            <a:ext cx="3155086" cy="817318"/>
          </a:xfrm>
          <a:prstGeom prst="rect">
            <a:avLst/>
          </a:prstGeom>
        </p:spPr>
      </p:pic>
    </p:spTree>
    <p:extLst>
      <p:ext uri="{BB962C8B-B14F-4D97-AF65-F5344CB8AC3E}">
        <p14:creationId xmlns:p14="http://schemas.microsoft.com/office/powerpoint/2010/main" val="54910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AF7DB6-447C-401A-91D7-3DB235D9C624}"/>
              </a:ext>
            </a:extLst>
          </p:cNvPr>
          <p:cNvSpPr txBox="1"/>
          <p:nvPr/>
        </p:nvSpPr>
        <p:spPr>
          <a:xfrm>
            <a:off x="2877671" y="481897"/>
            <a:ext cx="6096000" cy="2585323"/>
          </a:xfrm>
          <a:prstGeom prst="rect">
            <a:avLst/>
          </a:prstGeom>
          <a:noFill/>
        </p:spPr>
        <p:txBody>
          <a:bodyPr wrap="square">
            <a:spAutoFit/>
          </a:bodyPr>
          <a:lstStyle/>
          <a:p>
            <a:r>
              <a:rPr lang="en-GB" dirty="0">
                <a:latin typeface="Segoe Print" panose="02000600000000000000" pitchFamily="2" charset="0"/>
              </a:rPr>
              <a:t>These seven areas of learning are interconnected and help children to grow as confident, capable, and independent learners. In Reception, the curriculum is designed to be flexible encouraging exploration and discovery, with plenty of opportunities for play, which is an essential part of the learning process. Each of these areas helps lay a solid foundation for the child’s future learning and development in school and beyond</a:t>
            </a:r>
          </a:p>
        </p:txBody>
      </p:sp>
      <p:pic>
        <p:nvPicPr>
          <p:cNvPr id="8" name="Picture 7">
            <a:extLst>
              <a:ext uri="{FF2B5EF4-FFF2-40B4-BE49-F238E27FC236}">
                <a16:creationId xmlns:a16="http://schemas.microsoft.com/office/drawing/2014/main" id="{B2F03F8D-BA3D-4535-A1FE-4D197BAF0B1A}"/>
              </a:ext>
            </a:extLst>
          </p:cNvPr>
          <p:cNvPicPr>
            <a:picLocks noChangeAspect="1"/>
          </p:cNvPicPr>
          <p:nvPr/>
        </p:nvPicPr>
        <p:blipFill>
          <a:blip r:embed="rId2"/>
          <a:stretch>
            <a:fillRect/>
          </a:stretch>
        </p:blipFill>
        <p:spPr>
          <a:xfrm>
            <a:off x="3604589" y="3357252"/>
            <a:ext cx="4194706" cy="2841143"/>
          </a:xfrm>
          <a:prstGeom prst="rect">
            <a:avLst/>
          </a:prstGeom>
        </p:spPr>
      </p:pic>
    </p:spTree>
    <p:extLst>
      <p:ext uri="{BB962C8B-B14F-4D97-AF65-F5344CB8AC3E}">
        <p14:creationId xmlns:p14="http://schemas.microsoft.com/office/powerpoint/2010/main" val="3881261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DB0A6F-DE2F-4E3B-8AEE-5A21E3184782}"/>
              </a:ext>
            </a:extLst>
          </p:cNvPr>
          <p:cNvSpPr txBox="1"/>
          <p:nvPr/>
        </p:nvSpPr>
        <p:spPr>
          <a:xfrm>
            <a:off x="385483" y="204408"/>
            <a:ext cx="4724400" cy="369332"/>
          </a:xfrm>
          <a:prstGeom prst="rect">
            <a:avLst/>
          </a:prstGeom>
          <a:noFill/>
        </p:spPr>
        <p:txBody>
          <a:bodyPr wrap="square" rtlCol="0">
            <a:spAutoFit/>
          </a:bodyPr>
          <a:lstStyle/>
          <a:p>
            <a:r>
              <a:rPr lang="en-GB" dirty="0">
                <a:latin typeface="Segoe Print" panose="02000600000000000000" pitchFamily="2" charset="0"/>
              </a:rPr>
              <a:t>What did Ofsted say?</a:t>
            </a:r>
          </a:p>
        </p:txBody>
      </p:sp>
      <p:sp>
        <p:nvSpPr>
          <p:cNvPr id="6" name="TextBox 5">
            <a:extLst>
              <a:ext uri="{FF2B5EF4-FFF2-40B4-BE49-F238E27FC236}">
                <a16:creationId xmlns:a16="http://schemas.microsoft.com/office/drawing/2014/main" id="{726209C1-1738-4233-8D39-23C30B2A1696}"/>
              </a:ext>
            </a:extLst>
          </p:cNvPr>
          <p:cNvSpPr txBox="1"/>
          <p:nvPr/>
        </p:nvSpPr>
        <p:spPr>
          <a:xfrm>
            <a:off x="4159623" y="467283"/>
            <a:ext cx="7431741" cy="6001643"/>
          </a:xfrm>
          <a:prstGeom prst="rect">
            <a:avLst/>
          </a:prstGeom>
          <a:noFill/>
        </p:spPr>
        <p:txBody>
          <a:bodyPr wrap="square">
            <a:spAutoFit/>
          </a:bodyPr>
          <a:lstStyle/>
          <a:p>
            <a:pPr algn="l"/>
            <a:r>
              <a:rPr lang="en-GB" sz="1600" b="0" i="0" dirty="0">
                <a:solidFill>
                  <a:srgbClr val="0B0C0C"/>
                </a:solidFill>
                <a:effectLst/>
                <a:latin typeface="Segoe Print" panose="02000600000000000000" pitchFamily="2" charset="0"/>
              </a:rPr>
              <a:t>A warm, purposeful and nurturing early years environment encourages children to settle quickly and confidently. The curriculum is well designed and carefully organised. Staff’s teaching and purposeful interactions ensure children get many opportunities to develop their communication and language skills. They do this through modelling and the use of imaginative play. For example, inspectors saw staff confidently guide children to make decisions and work cooperatively with their friends to build a monster truck. Indoor and outdoor activities offer abundant opportunities to support children's development in areas such as early mathematics, reading, writing and physical development.</a:t>
            </a:r>
          </a:p>
          <a:p>
            <a:pPr algn="l"/>
            <a:r>
              <a:rPr lang="en-GB" sz="1600" b="0" i="0" dirty="0">
                <a:solidFill>
                  <a:srgbClr val="0B0C0C"/>
                </a:solidFill>
                <a:effectLst/>
                <a:latin typeface="Segoe Print" panose="02000600000000000000" pitchFamily="2" charset="0"/>
              </a:rPr>
              <a:t>Staff use their knowledge of early reading effectively. Children delight in sharing picture books with staff and with their friends. Many learn letters and their sounds with ease. They do this through well-crafted activities.</a:t>
            </a:r>
          </a:p>
          <a:p>
            <a:pPr algn="l"/>
            <a:r>
              <a:rPr lang="en-GB" sz="1600" b="0" i="0" dirty="0">
                <a:solidFill>
                  <a:srgbClr val="0B0C0C"/>
                </a:solidFill>
                <a:effectLst/>
                <a:latin typeface="Segoe Print" panose="02000600000000000000" pitchFamily="2" charset="0"/>
              </a:rPr>
              <a:t>Staff have positive relationships with Reception class parents and carers. This enables them to build a secure understanding of children’s starting points. When needed, staff adapt provision thoughtfully, particularly for those children with special educational needs and/or disabilities or those who are disadvantaged.</a:t>
            </a:r>
            <a:br>
              <a:rPr lang="en-GB" sz="1600" b="0" i="0" dirty="0">
                <a:solidFill>
                  <a:srgbClr val="0B0C0C"/>
                </a:solidFill>
                <a:effectLst/>
                <a:latin typeface="Segoe Print" panose="02000600000000000000" pitchFamily="2" charset="0"/>
              </a:rPr>
            </a:br>
            <a:r>
              <a:rPr lang="en-GB" sz="1600" b="0" i="0" dirty="0">
                <a:solidFill>
                  <a:srgbClr val="0B0C0C"/>
                </a:solidFill>
                <a:effectLst/>
                <a:latin typeface="Segoe Print" panose="02000600000000000000" pitchFamily="2" charset="0"/>
              </a:rPr>
              <a:t>Staff prioritise children’s personal, social and emotional development which ensures that children feel safe, secure and happy. As a result, children thrive socially, emotionally and academically and are well prepared for Year 1.</a:t>
            </a:r>
          </a:p>
        </p:txBody>
      </p:sp>
      <p:pic>
        <p:nvPicPr>
          <p:cNvPr id="8" name="Picture 7">
            <a:extLst>
              <a:ext uri="{FF2B5EF4-FFF2-40B4-BE49-F238E27FC236}">
                <a16:creationId xmlns:a16="http://schemas.microsoft.com/office/drawing/2014/main" id="{082BE71C-B661-4B73-8D6F-EC8F56A38CDE}"/>
              </a:ext>
            </a:extLst>
          </p:cNvPr>
          <p:cNvPicPr>
            <a:picLocks noChangeAspect="1"/>
          </p:cNvPicPr>
          <p:nvPr/>
        </p:nvPicPr>
        <p:blipFill>
          <a:blip r:embed="rId2"/>
          <a:stretch>
            <a:fillRect/>
          </a:stretch>
        </p:blipFill>
        <p:spPr>
          <a:xfrm>
            <a:off x="803305" y="2190577"/>
            <a:ext cx="2248214" cy="1238423"/>
          </a:xfrm>
          <a:prstGeom prst="rect">
            <a:avLst/>
          </a:prstGeom>
        </p:spPr>
      </p:pic>
    </p:spTree>
    <p:extLst>
      <p:ext uri="{BB962C8B-B14F-4D97-AF65-F5344CB8AC3E}">
        <p14:creationId xmlns:p14="http://schemas.microsoft.com/office/powerpoint/2010/main" val="500133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AB893-DEEF-4F35-9C8A-67B8FC40FDE0}"/>
              </a:ext>
            </a:extLst>
          </p:cNvPr>
          <p:cNvSpPr txBox="1"/>
          <p:nvPr/>
        </p:nvSpPr>
        <p:spPr>
          <a:xfrm>
            <a:off x="282253" y="1378167"/>
            <a:ext cx="6097554" cy="5479833"/>
          </a:xfrm>
          <a:prstGeom prst="rect">
            <a:avLst/>
          </a:prstGeom>
          <a:noFill/>
        </p:spPr>
        <p:txBody>
          <a:bodyPr wrap="square">
            <a:spAutoFit/>
          </a:bodyPr>
          <a:lstStyle/>
          <a:p>
            <a:pPr marL="457200" indent="-228600">
              <a:lnSpc>
                <a:spcPct val="107000"/>
              </a:lnSpc>
              <a:spcAft>
                <a:spcPts val="800"/>
              </a:spcAft>
              <a:tabLst>
                <a:tab pos="457200" algn="l"/>
              </a:tabLst>
            </a:pPr>
            <a:r>
              <a:rPr lang="en-GB" sz="1200" dirty="0">
                <a:effectLst/>
                <a:latin typeface="+mj-lt"/>
                <a:ea typeface="Calibri" panose="020F0502020204030204" pitchFamily="34" charset="0"/>
                <a:cs typeface="Times New Roman" panose="02020603050405020304" pitchFamily="18" charset="0"/>
              </a:rPr>
              <a:t>Poulton St Chads Church of England Primary School End of Reception expectations:</a:t>
            </a: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Read simple texts and stories with accuracy and comprehension.</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Recognise and read all phonics sounds and tricky words up to </a:t>
            </a:r>
            <a:r>
              <a:rPr lang="en-GB" sz="1200" b="1" dirty="0">
                <a:latin typeface="+mj-lt"/>
                <a:ea typeface="Times New Roman" panose="02020603050405020304" pitchFamily="18" charset="0"/>
                <a:cs typeface="Times New Roman" panose="02020603050405020304" pitchFamily="18" charset="0"/>
              </a:rPr>
              <a:t>level 3</a:t>
            </a:r>
            <a:r>
              <a:rPr lang="en-GB" sz="1200" b="1" dirty="0">
                <a:effectLst/>
                <a:latin typeface="+mj-lt"/>
                <a:ea typeface="Times New Roman" panose="02020603050405020304" pitchFamily="18" charset="0"/>
                <a:cs typeface="Times New Roman" panose="02020603050405020304" pitchFamily="18" charset="0"/>
              </a:rPr>
              <a:t> and some </a:t>
            </a:r>
            <a:r>
              <a:rPr lang="en-GB" sz="1200" b="1" dirty="0">
                <a:latin typeface="+mj-lt"/>
                <a:ea typeface="Times New Roman" panose="02020603050405020304" pitchFamily="18" charset="0"/>
                <a:cs typeface="Times New Roman" panose="02020603050405020304" pitchFamily="18" charset="0"/>
              </a:rPr>
              <a:t>level</a:t>
            </a:r>
            <a:r>
              <a:rPr lang="en-GB" sz="1200" b="1" dirty="0">
                <a:effectLst/>
                <a:latin typeface="+mj-lt"/>
                <a:ea typeface="Times New Roman" panose="02020603050405020304" pitchFamily="18" charset="0"/>
                <a:cs typeface="Times New Roman" panose="02020603050405020304" pitchFamily="18" charset="0"/>
              </a:rPr>
              <a:t> 4</a:t>
            </a:r>
            <a:r>
              <a:rPr lang="en-GB" sz="1200" dirty="0">
                <a:effectLst/>
                <a:latin typeface="+mj-lt"/>
                <a:ea typeface="Times New Roman" panose="02020603050405020304" pitchFamily="18" charset="0"/>
                <a:cs typeface="Times New Roman" panose="02020603050405020304" pitchFamily="18" charset="0"/>
              </a:rPr>
              <a:t>.</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Write their own name correctly.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Form most lowercase letters with correct orientation; begin to form most capital letters accurately.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Write simple sentences using phonetic spelling, beginning to use capital letters, and full stops, written on a line.</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Retell a familiar story using a story map.</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Begin to read and self-check their work for accuracy.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Recognise and write numbers up to 10.</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Count objects reliably up to 20.</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Recall number bonds to 5 fluently.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Recall some number bonds to 10.</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Name and draw basic 2D shapes: circle, square, triangle.</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Hold a pencil using a correct grip.</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Cut along a straight-line using scissors.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Dress and undress independently, including taking off and putting on jumpers.</a:t>
            </a:r>
            <a:endParaRPr lang="en-GB" sz="12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mj-lt"/>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5FCA1E15-9763-41ED-980A-2CE991D4A685}"/>
              </a:ext>
            </a:extLst>
          </p:cNvPr>
          <p:cNvSpPr txBox="1"/>
          <p:nvPr/>
        </p:nvSpPr>
        <p:spPr>
          <a:xfrm>
            <a:off x="6902319" y="1378167"/>
            <a:ext cx="6097554" cy="5084597"/>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Fasten their own coat.</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Put on their own shoes.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Use a knife and fork to cut and eat food.</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Use the toilet independently and wash hands afterwards.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Manage and take responsibility for their own belongings.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Change for school or PE independently.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Listen attentively and follow instructions.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Play cooperatively with others.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Take turns in games and group activities.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Understand and respect boundaries (e.g., when someone says "no").</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Sit calmly on the carpet for up to 5 minutes.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Focus and engage in tabletop activities for up to 10 minutes.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Line up and move around school quietly.</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Recite the Lord’s Prayer.</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Sit respectfully and participate during whole school worship.</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Draw a recognisable human face with basic features.</a:t>
            </a:r>
            <a:endParaRPr lang="en-GB" sz="1200" dirty="0">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effectLst/>
                <a:latin typeface="+mj-lt"/>
                <a:ea typeface="Times New Roman" panose="02020603050405020304" pitchFamily="18" charset="0"/>
                <a:cs typeface="Times New Roman" panose="02020603050405020304" pitchFamily="18" charset="0"/>
              </a:rPr>
              <a:t>Know and say their full home address.</a:t>
            </a:r>
            <a:endParaRPr lang="en-GB" sz="1200" dirty="0">
              <a:effectLst/>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0CBDE89-9F21-4177-8682-21BBA0A6670E}"/>
              </a:ext>
            </a:extLst>
          </p:cNvPr>
          <p:cNvPicPr>
            <a:picLocks noChangeAspect="1"/>
          </p:cNvPicPr>
          <p:nvPr/>
        </p:nvPicPr>
        <p:blipFill>
          <a:blip r:embed="rId2"/>
          <a:stretch>
            <a:fillRect/>
          </a:stretch>
        </p:blipFill>
        <p:spPr>
          <a:xfrm>
            <a:off x="460769" y="164202"/>
            <a:ext cx="885949" cy="1090765"/>
          </a:xfrm>
          <a:prstGeom prst="rect">
            <a:avLst/>
          </a:prstGeom>
        </p:spPr>
      </p:pic>
    </p:spTree>
    <p:extLst>
      <p:ext uri="{BB962C8B-B14F-4D97-AF65-F5344CB8AC3E}">
        <p14:creationId xmlns:p14="http://schemas.microsoft.com/office/powerpoint/2010/main" val="62243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118ED-A3EA-4BA2-B1F5-61ABDB1AAA91}"/>
              </a:ext>
            </a:extLst>
          </p:cNvPr>
          <p:cNvSpPr txBox="1"/>
          <p:nvPr/>
        </p:nvSpPr>
        <p:spPr>
          <a:xfrm>
            <a:off x="3048000" y="1656816"/>
            <a:ext cx="6096000" cy="4742965"/>
          </a:xfrm>
          <a:prstGeom prst="rect">
            <a:avLst/>
          </a:prstGeom>
          <a:noFill/>
        </p:spPr>
        <p:txBody>
          <a:bodyPr wrap="square">
            <a:spAutoFit/>
          </a:bodyPr>
          <a:lstStyle/>
          <a:p>
            <a:pPr fontAlgn="base">
              <a:lnSpc>
                <a:spcPct val="107000"/>
              </a:lnSpc>
              <a:spcAft>
                <a:spcPts val="800"/>
              </a:spcAft>
            </a:pPr>
            <a:r>
              <a:rPr lang="en-GB" sz="1800" dirty="0">
                <a:solidFill>
                  <a:srgbClr val="000000"/>
                </a:solidFill>
                <a:effectLst/>
                <a:latin typeface="Segoe Print" panose="02000600000000000000" pitchFamily="2" charset="0"/>
                <a:ea typeface="Times New Roman" panose="02020603050405020304" pitchFamily="18" charset="0"/>
                <a:cs typeface="Calibri" panose="020F0502020204030204" pitchFamily="34" charset="0"/>
              </a:rPr>
              <a:t>At Poulton St Chad’s, we believe every child is a gift from God, blessed with their own gifts and talents. It is our mission to ensure children are safe, happy and can thrive. We aim to give our children a love for learning through our engaging curriculum and enrichment opportunities; a love for God within our distinctly Christian setting and a love for one another through our nurturing environment and inclusive relationships.</a:t>
            </a:r>
            <a:endParaRPr lang="en-GB" sz="1800" dirty="0">
              <a:effectLst/>
              <a:latin typeface="Segoe Print" panose="02000600000000000000" pitchFamily="2"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000000"/>
                </a:solidFill>
                <a:effectLst/>
                <a:latin typeface="Segoe Print" panose="02000600000000000000" pitchFamily="2" charset="0"/>
                <a:ea typeface="Times New Roman" panose="02020603050405020304" pitchFamily="18" charset="0"/>
                <a:cs typeface="Calibri" panose="020F0502020204030204" pitchFamily="34" charset="0"/>
              </a:rPr>
              <a:t> </a:t>
            </a:r>
            <a:endParaRPr lang="en-GB" sz="1800" dirty="0">
              <a:effectLst/>
              <a:latin typeface="Segoe Print" panose="02000600000000000000" pitchFamily="2"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800" dirty="0">
                <a:solidFill>
                  <a:srgbClr val="000000"/>
                </a:solidFill>
                <a:effectLst/>
                <a:latin typeface="Segoe Print" panose="02000600000000000000" pitchFamily="2" charset="0"/>
                <a:ea typeface="Times New Roman" panose="02020603050405020304" pitchFamily="18" charset="0"/>
                <a:cs typeface="Calibri" panose="020F0502020204030204" pitchFamily="34" charset="0"/>
              </a:rPr>
              <a:t>Every day we are guided by our biblical root: "Let all that you do be done in love."  (1 Corinthians 16:14) and by our school motto: LOVE LEARNING. LOVE GOD. LOVE ONE ANOTHER.</a:t>
            </a:r>
            <a:endParaRPr lang="en-GB" sz="18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4C5D0A2-95AF-4B04-968C-6C8127B376A7}"/>
              </a:ext>
            </a:extLst>
          </p:cNvPr>
          <p:cNvSpPr txBox="1"/>
          <p:nvPr/>
        </p:nvSpPr>
        <p:spPr>
          <a:xfrm>
            <a:off x="4563035" y="783584"/>
            <a:ext cx="3675530" cy="369332"/>
          </a:xfrm>
          <a:prstGeom prst="rect">
            <a:avLst/>
          </a:prstGeom>
          <a:noFill/>
        </p:spPr>
        <p:txBody>
          <a:bodyPr wrap="square" rtlCol="0">
            <a:spAutoFit/>
          </a:bodyPr>
          <a:lstStyle/>
          <a:p>
            <a:r>
              <a:rPr lang="en-GB" dirty="0">
                <a:latin typeface="Segoe Print" panose="02000600000000000000" pitchFamily="2" charset="0"/>
              </a:rPr>
              <a:t>Our Mission Statement</a:t>
            </a:r>
          </a:p>
        </p:txBody>
      </p:sp>
      <p:pic>
        <p:nvPicPr>
          <p:cNvPr id="7" name="Picture 6" descr="Icon&#10;&#10;Description automatically generated">
            <a:extLst>
              <a:ext uri="{FF2B5EF4-FFF2-40B4-BE49-F238E27FC236}">
                <a16:creationId xmlns:a16="http://schemas.microsoft.com/office/drawing/2014/main" id="{A8B8A234-9CCD-4638-A506-3910E53857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0327" y="1656816"/>
            <a:ext cx="1280384" cy="1473200"/>
          </a:xfrm>
          <a:prstGeom prst="rect">
            <a:avLst/>
          </a:prstGeom>
        </p:spPr>
      </p:pic>
    </p:spTree>
    <p:extLst>
      <p:ext uri="{BB962C8B-B14F-4D97-AF65-F5344CB8AC3E}">
        <p14:creationId xmlns:p14="http://schemas.microsoft.com/office/powerpoint/2010/main" val="55212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A99504-1282-479D-B56F-A3994D49C134}"/>
              </a:ext>
            </a:extLst>
          </p:cNvPr>
          <p:cNvSpPr txBox="1"/>
          <p:nvPr/>
        </p:nvSpPr>
        <p:spPr>
          <a:xfrm>
            <a:off x="2743200" y="904145"/>
            <a:ext cx="6096000" cy="4801314"/>
          </a:xfrm>
          <a:prstGeom prst="rect">
            <a:avLst/>
          </a:prstGeom>
          <a:noFill/>
        </p:spPr>
        <p:txBody>
          <a:bodyPr wrap="square">
            <a:spAutoFit/>
          </a:bodyPr>
          <a:lstStyle/>
          <a:p>
            <a:r>
              <a:rPr lang="en-GB" b="1" dirty="0">
                <a:latin typeface="Segoe Print" panose="02000600000000000000" pitchFamily="2" charset="0"/>
              </a:rPr>
              <a:t>Parent Expectations</a:t>
            </a:r>
          </a:p>
          <a:p>
            <a:r>
              <a:rPr lang="en-GB" dirty="0">
                <a:latin typeface="Segoe Print" panose="02000600000000000000" pitchFamily="2" charset="0"/>
              </a:rPr>
              <a:t>To support your child’s progress and well-being, we kindly ask that parents and carers:</a:t>
            </a:r>
          </a:p>
          <a:p>
            <a:pPr marL="285750" indent="-285750">
              <a:buFont typeface="Arial" panose="020B0604020202020204" pitchFamily="34" charset="0"/>
              <a:buChar char="•"/>
            </a:pPr>
            <a:r>
              <a:rPr lang="en-GB" b="1" dirty="0">
                <a:latin typeface="Segoe Print" panose="02000600000000000000" pitchFamily="2" charset="0"/>
              </a:rPr>
              <a:t>Work in partnership with the school</a:t>
            </a:r>
            <a:r>
              <a:rPr lang="en-GB" dirty="0">
                <a:latin typeface="Segoe Print" panose="02000600000000000000" pitchFamily="2" charset="0"/>
              </a:rPr>
              <a:t> so we can provide your child with the best possible start to their educational journey.</a:t>
            </a:r>
          </a:p>
          <a:p>
            <a:pPr marL="285750" indent="-285750">
              <a:buFont typeface="Arial" panose="020B0604020202020204" pitchFamily="34" charset="0"/>
              <a:buChar char="•"/>
            </a:pPr>
            <a:r>
              <a:rPr lang="en-GB" b="1" dirty="0">
                <a:latin typeface="Segoe Print" panose="02000600000000000000" pitchFamily="2" charset="0"/>
              </a:rPr>
              <a:t>Use email as the first point of contact</a:t>
            </a:r>
            <a:r>
              <a:rPr lang="en-GB" dirty="0">
                <a:latin typeface="Segoe Print" panose="02000600000000000000" pitchFamily="2" charset="0"/>
              </a:rPr>
              <a:t> for any queries, concerns, or issues. Please contact the class teacher directly before escalating to other staff members. Remember it is school policy that a reply will be sent within 48 hours.</a:t>
            </a:r>
          </a:p>
          <a:p>
            <a:pPr marL="285750" indent="-285750">
              <a:buFont typeface="Arial" panose="020B0604020202020204" pitchFamily="34" charset="0"/>
              <a:buChar char="•"/>
            </a:pPr>
            <a:r>
              <a:rPr lang="en-GB" b="1" dirty="0">
                <a:latin typeface="Segoe Print" panose="02000600000000000000" pitchFamily="2" charset="0"/>
              </a:rPr>
              <a:t>Read with your child at least three times per week</a:t>
            </a:r>
            <a:r>
              <a:rPr lang="en-GB" dirty="0">
                <a:latin typeface="Segoe Print" panose="02000600000000000000" pitchFamily="2" charset="0"/>
              </a:rPr>
              <a:t> and record each reading session in their reading diary.</a:t>
            </a:r>
          </a:p>
          <a:p>
            <a:pPr marL="285750" indent="-285750">
              <a:buFont typeface="Arial" panose="020B0604020202020204" pitchFamily="34" charset="0"/>
              <a:buChar char="•"/>
            </a:pPr>
            <a:r>
              <a:rPr lang="en-GB" b="1" dirty="0">
                <a:latin typeface="Segoe Print" panose="02000600000000000000" pitchFamily="2" charset="0"/>
              </a:rPr>
              <a:t>Sign the reading diary at least three times per week</a:t>
            </a:r>
            <a:r>
              <a:rPr lang="en-GB" dirty="0">
                <a:latin typeface="Segoe Print" panose="02000600000000000000" pitchFamily="2" charset="0"/>
              </a:rPr>
              <a:t> to show that regular home reading is taking place.</a:t>
            </a:r>
          </a:p>
        </p:txBody>
      </p:sp>
      <p:pic>
        <p:nvPicPr>
          <p:cNvPr id="7" name="Picture 6">
            <a:extLst>
              <a:ext uri="{FF2B5EF4-FFF2-40B4-BE49-F238E27FC236}">
                <a16:creationId xmlns:a16="http://schemas.microsoft.com/office/drawing/2014/main" id="{88167CD4-A751-47B0-93E2-469EC856238B}"/>
              </a:ext>
            </a:extLst>
          </p:cNvPr>
          <p:cNvPicPr>
            <a:picLocks noChangeAspect="1"/>
          </p:cNvPicPr>
          <p:nvPr/>
        </p:nvPicPr>
        <p:blipFill>
          <a:blip r:embed="rId2"/>
          <a:stretch>
            <a:fillRect/>
          </a:stretch>
        </p:blipFill>
        <p:spPr>
          <a:xfrm>
            <a:off x="9325805" y="701355"/>
            <a:ext cx="2346242" cy="2367669"/>
          </a:xfrm>
          <a:prstGeom prst="rect">
            <a:avLst/>
          </a:prstGeom>
        </p:spPr>
      </p:pic>
    </p:spTree>
    <p:extLst>
      <p:ext uri="{BB962C8B-B14F-4D97-AF65-F5344CB8AC3E}">
        <p14:creationId xmlns:p14="http://schemas.microsoft.com/office/powerpoint/2010/main" val="290068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F50BA3-B449-4B6F-BAFE-79DC53B097F0}"/>
              </a:ext>
            </a:extLst>
          </p:cNvPr>
          <p:cNvSpPr txBox="1"/>
          <p:nvPr/>
        </p:nvSpPr>
        <p:spPr>
          <a:xfrm>
            <a:off x="385482" y="1353670"/>
            <a:ext cx="11057965" cy="4990853"/>
          </a:xfrm>
          <a:prstGeom prst="rect">
            <a:avLst/>
          </a:prstGeom>
          <a:noFill/>
        </p:spPr>
        <p:txBody>
          <a:bodyPr wrap="square">
            <a:spAutoFit/>
          </a:bodyPr>
          <a:lstStyle/>
          <a:p>
            <a:pPr algn="ctr"/>
            <a:r>
              <a:rPr lang="en-GB" sz="1600" b="1" u="sng" dirty="0">
                <a:latin typeface="Segoe Print" panose="02000600000000000000" pitchFamily="2" charset="0"/>
              </a:rPr>
              <a:t>Working in Partnership with Parents</a:t>
            </a:r>
          </a:p>
          <a:p>
            <a:pPr algn="ctr">
              <a:buFont typeface="Arial" panose="020B0604020202020204" pitchFamily="34" charset="0"/>
              <a:buChar char="•"/>
            </a:pPr>
            <a:r>
              <a:rPr lang="en-GB" sz="1600" dirty="0">
                <a:latin typeface="Segoe Print" panose="02000600000000000000" pitchFamily="2" charset="0"/>
              </a:rPr>
              <a:t>At </a:t>
            </a:r>
            <a:r>
              <a:rPr lang="en-GB" sz="1600" b="1" dirty="0">
                <a:latin typeface="Segoe Print" panose="02000600000000000000" pitchFamily="2" charset="0"/>
              </a:rPr>
              <a:t>Poulton St. Chad’s</a:t>
            </a:r>
            <a:r>
              <a:rPr lang="en-GB" sz="1600" dirty="0">
                <a:latin typeface="Segoe Print" panose="02000600000000000000" pitchFamily="2" charset="0"/>
              </a:rPr>
              <a:t>, we believe that a strong partnership between home and school has a positive impact on children's development, wellbeing, and learning. </a:t>
            </a:r>
          </a:p>
          <a:p>
            <a:pPr algn="ctr">
              <a:buFont typeface="Arial" panose="020B0604020202020204" pitchFamily="34" charset="0"/>
              <a:buChar char="•"/>
            </a:pPr>
            <a:r>
              <a:rPr lang="en-GB" sz="1600" dirty="0">
                <a:latin typeface="Segoe Print" panose="02000600000000000000" pitchFamily="2" charset="0"/>
              </a:rPr>
              <a:t>We encourage parents to share information about their child's development, achievements, and any concerns they may have, helping us to provide the best possible support. </a:t>
            </a:r>
          </a:p>
          <a:p>
            <a:pPr algn="ctr">
              <a:buFont typeface="Arial" panose="020B0604020202020204" pitchFamily="34" charset="0"/>
              <a:buChar char="•"/>
            </a:pPr>
            <a:r>
              <a:rPr lang="en-GB" sz="1600" dirty="0">
                <a:latin typeface="Segoe Print" panose="02000600000000000000" pitchFamily="2" charset="0"/>
              </a:rPr>
              <a:t>Parents can arrange to speak with their child's teacher by: </a:t>
            </a:r>
          </a:p>
          <a:p>
            <a:pPr marL="742950" lvl="1" indent="-285750" algn="ctr">
              <a:buFont typeface="Arial" panose="020B0604020202020204" pitchFamily="34" charset="0"/>
              <a:buChar char="•"/>
            </a:pPr>
            <a:r>
              <a:rPr lang="en-GB" sz="1600" dirty="0">
                <a:latin typeface="Segoe Print" panose="02000600000000000000" pitchFamily="2" charset="0"/>
              </a:rPr>
              <a:t>Contacting the teacher or teaching assistants at the start of the school day </a:t>
            </a:r>
          </a:p>
          <a:p>
            <a:pPr marL="742950" lvl="1" indent="-285750" algn="ctr">
              <a:buFont typeface="Arial" panose="020B0604020202020204" pitchFamily="34" charset="0"/>
              <a:buChar char="•"/>
            </a:pPr>
            <a:r>
              <a:rPr lang="en-GB" sz="1600" dirty="0">
                <a:latin typeface="Segoe Print" panose="02000600000000000000" pitchFamily="2" charset="0"/>
              </a:rPr>
              <a:t>Phoning the school office </a:t>
            </a:r>
          </a:p>
          <a:p>
            <a:pPr marL="742950" lvl="1" indent="-285750" algn="ctr">
              <a:buFont typeface="Arial" panose="020B0604020202020204" pitchFamily="34" charset="0"/>
              <a:buChar char="•"/>
            </a:pPr>
            <a:r>
              <a:rPr lang="en-GB" sz="1600" dirty="0">
                <a:latin typeface="Segoe Print" panose="02000600000000000000" pitchFamily="2" charset="0"/>
              </a:rPr>
              <a:t>Emailing via the class email address </a:t>
            </a:r>
          </a:p>
          <a:p>
            <a:pPr algn="ctr">
              <a:buFont typeface="Arial" panose="020B0604020202020204" pitchFamily="34" charset="0"/>
              <a:buChar char="•"/>
            </a:pPr>
            <a:r>
              <a:rPr lang="en-GB" sz="1600" dirty="0">
                <a:latin typeface="Segoe Print" panose="02000600000000000000" pitchFamily="2" charset="0"/>
              </a:rPr>
              <a:t>Throughout the year, we keep parents informed about their child's progress and learning journey. </a:t>
            </a:r>
          </a:p>
          <a:p>
            <a:pPr algn="ctr">
              <a:buFont typeface="Arial" panose="020B0604020202020204" pitchFamily="34" charset="0"/>
              <a:buChar char="•"/>
            </a:pPr>
            <a:r>
              <a:rPr lang="en-GB" sz="1600" dirty="0">
                <a:latin typeface="Segoe Print" panose="02000600000000000000" pitchFamily="2" charset="0"/>
              </a:rPr>
              <a:t>In the </a:t>
            </a:r>
            <a:r>
              <a:rPr lang="en-GB" sz="1600" b="1" dirty="0">
                <a:latin typeface="Segoe Print" panose="02000600000000000000" pitchFamily="2" charset="0"/>
              </a:rPr>
              <a:t>Summer Term</a:t>
            </a:r>
            <a:r>
              <a:rPr lang="en-GB" sz="1600" dirty="0">
                <a:latin typeface="Segoe Print" panose="02000600000000000000" pitchFamily="2" charset="0"/>
              </a:rPr>
              <a:t>, parents receive a written report summarising their child's achievements and progress across the year. </a:t>
            </a:r>
          </a:p>
          <a:p>
            <a:pPr algn="ctr">
              <a:buFont typeface="Arial" panose="020B0604020202020204" pitchFamily="34" charset="0"/>
              <a:buChar char="•"/>
            </a:pPr>
            <a:r>
              <a:rPr lang="en-GB" sz="1600" dirty="0">
                <a:latin typeface="Segoe Print" panose="02000600000000000000" pitchFamily="2" charset="0"/>
              </a:rPr>
              <a:t>Families are invited to join us for special school events, including: </a:t>
            </a:r>
          </a:p>
          <a:p>
            <a:pPr marL="742950" lvl="1" indent="-285750" algn="ctr">
              <a:buFont typeface="Arial" panose="020B0604020202020204" pitchFamily="34" charset="0"/>
              <a:buChar char="•"/>
            </a:pPr>
            <a:r>
              <a:rPr lang="en-GB" sz="1600" dirty="0">
                <a:latin typeface="Segoe Print" panose="02000600000000000000" pitchFamily="2" charset="0"/>
              </a:rPr>
              <a:t>Nativity performances </a:t>
            </a:r>
          </a:p>
          <a:p>
            <a:pPr marL="742950" lvl="1" indent="-285750" algn="ctr">
              <a:buFont typeface="Arial" panose="020B0604020202020204" pitchFamily="34" charset="0"/>
              <a:buChar char="•"/>
            </a:pPr>
            <a:r>
              <a:rPr lang="en-GB" sz="1600" dirty="0">
                <a:latin typeface="Segoe Print" panose="02000600000000000000" pitchFamily="2" charset="0"/>
              </a:rPr>
              <a:t>Special worships and celebrations </a:t>
            </a:r>
          </a:p>
          <a:p>
            <a:pPr marL="742950" lvl="1" indent="-285750" algn="ctr">
              <a:buFont typeface="Arial" panose="020B0604020202020204" pitchFamily="34" charset="0"/>
              <a:buChar char="•"/>
            </a:pPr>
            <a:r>
              <a:rPr lang="en-GB" sz="1600" dirty="0">
                <a:latin typeface="Segoe Print" panose="02000600000000000000" pitchFamily="2" charset="0"/>
              </a:rPr>
              <a:t>Other school community events (some may be recorded) </a:t>
            </a:r>
          </a:p>
          <a:p>
            <a:pPr algn="ctr">
              <a:buFont typeface="Arial" panose="020B0604020202020204" pitchFamily="34" charset="0"/>
              <a:buChar char="•"/>
            </a:pPr>
            <a:r>
              <a:rPr lang="en-GB" sz="1600" dirty="0">
                <a:latin typeface="Segoe Print" panose="02000600000000000000" pitchFamily="2" charset="0"/>
              </a:rPr>
              <a:t>We warmly encourage parents to become involved in school life by joining the </a:t>
            </a:r>
            <a:r>
              <a:rPr lang="en-GB" sz="1600" b="1" dirty="0">
                <a:latin typeface="Segoe Print" panose="02000600000000000000" pitchFamily="2" charset="0"/>
              </a:rPr>
              <a:t>Friends of the School (PTA)</a:t>
            </a:r>
            <a:r>
              <a:rPr lang="en-GB" sz="1600" dirty="0">
                <a:latin typeface="Segoe Print" panose="02000600000000000000" pitchFamily="2" charset="0"/>
              </a:rPr>
              <a:t> and supporting events throughout the year. </a:t>
            </a:r>
          </a:p>
          <a:p>
            <a:pPr algn="ctr"/>
            <a:r>
              <a:rPr lang="en-GB" sz="1600" b="1" dirty="0">
                <a:latin typeface="Segoe Print" panose="02000600000000000000" pitchFamily="2" charset="0"/>
              </a:rPr>
              <a:t>Together, we can provide the very best start to your child's school journey.</a:t>
            </a:r>
            <a:endParaRPr lang="en-GB" sz="1600" dirty="0">
              <a:latin typeface="Segoe Print" panose="02000600000000000000" pitchFamily="2" charset="0"/>
            </a:endParaRPr>
          </a:p>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6D68E55-0212-4786-8EF5-C76E48037BD4}"/>
              </a:ext>
            </a:extLst>
          </p:cNvPr>
          <p:cNvPicPr>
            <a:picLocks noChangeAspect="1"/>
          </p:cNvPicPr>
          <p:nvPr/>
        </p:nvPicPr>
        <p:blipFill>
          <a:blip r:embed="rId2"/>
          <a:stretch>
            <a:fillRect/>
          </a:stretch>
        </p:blipFill>
        <p:spPr>
          <a:xfrm>
            <a:off x="9038351" y="116541"/>
            <a:ext cx="1477248" cy="1508546"/>
          </a:xfrm>
          <a:prstGeom prst="rect">
            <a:avLst/>
          </a:prstGeom>
        </p:spPr>
      </p:pic>
    </p:spTree>
    <p:extLst>
      <p:ext uri="{BB962C8B-B14F-4D97-AF65-F5344CB8AC3E}">
        <p14:creationId xmlns:p14="http://schemas.microsoft.com/office/powerpoint/2010/main" val="302329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07F8B3-DABF-4D33-B81C-5102692A2190}"/>
              </a:ext>
            </a:extLst>
          </p:cNvPr>
          <p:cNvSpPr txBox="1"/>
          <p:nvPr/>
        </p:nvSpPr>
        <p:spPr>
          <a:xfrm>
            <a:off x="3047223" y="436593"/>
            <a:ext cx="6097554" cy="5755422"/>
          </a:xfrm>
          <a:prstGeom prst="rect">
            <a:avLst/>
          </a:prstGeom>
          <a:noFill/>
        </p:spPr>
        <p:txBody>
          <a:bodyPr wrap="square">
            <a:spAutoFit/>
          </a:bodyPr>
          <a:lstStyle/>
          <a:p>
            <a:r>
              <a:rPr lang="en-GB" sz="1600" dirty="0">
                <a:latin typeface="Segoe Print" panose="02000600000000000000" pitchFamily="2" charset="0"/>
              </a:rPr>
              <a:t>Each week, </a:t>
            </a:r>
            <a:r>
              <a:rPr lang="en-GB" sz="1600" b="1" dirty="0">
                <a:latin typeface="Segoe Print" panose="02000600000000000000" pitchFamily="2" charset="0"/>
              </a:rPr>
              <a:t>seven children from EYFS</a:t>
            </a:r>
            <a:r>
              <a:rPr lang="en-GB" sz="1600" dirty="0">
                <a:latin typeface="Segoe Print" panose="02000600000000000000" pitchFamily="2" charset="0"/>
              </a:rPr>
              <a:t>, </a:t>
            </a:r>
            <a:r>
              <a:rPr lang="en-GB" sz="1600" b="1" dirty="0">
                <a:latin typeface="Segoe Print" panose="02000600000000000000" pitchFamily="2" charset="0"/>
              </a:rPr>
              <a:t>seven from Year 1</a:t>
            </a:r>
            <a:r>
              <a:rPr lang="en-GB" sz="1600" dirty="0">
                <a:latin typeface="Segoe Print" panose="02000600000000000000" pitchFamily="2" charset="0"/>
              </a:rPr>
              <a:t>, and </a:t>
            </a:r>
            <a:r>
              <a:rPr lang="en-GB" sz="1600" b="1" dirty="0">
                <a:latin typeface="Segoe Print" panose="02000600000000000000" pitchFamily="2" charset="0"/>
              </a:rPr>
              <a:t>seven from Year 2</a:t>
            </a:r>
            <a:r>
              <a:rPr lang="en-GB" sz="1600" dirty="0">
                <a:latin typeface="Segoe Print" panose="02000600000000000000" pitchFamily="2" charset="0"/>
              </a:rPr>
              <a:t> are selected to take part in learning activities in </a:t>
            </a:r>
            <a:r>
              <a:rPr lang="en-GB" sz="1600" b="1" dirty="0">
                <a:latin typeface="Segoe Print" panose="02000600000000000000" pitchFamily="2" charset="0"/>
              </a:rPr>
              <a:t>The Creative Corner</a:t>
            </a:r>
            <a:r>
              <a:rPr lang="en-GB" sz="1600" dirty="0">
                <a:latin typeface="Segoe Print" panose="02000600000000000000" pitchFamily="2" charset="0"/>
              </a:rPr>
              <a:t>. This rotation ensures that all children have regular opportunities to engage in rich, theme-based exploration throughout the year.</a:t>
            </a:r>
            <a:endParaRPr lang="en-GB" sz="1600" b="1" dirty="0">
              <a:latin typeface="Segoe Print" panose="02000600000000000000" pitchFamily="2" charset="0"/>
            </a:endParaRPr>
          </a:p>
          <a:p>
            <a:r>
              <a:rPr lang="en-GB" sz="1600" b="1" dirty="0">
                <a:latin typeface="Segoe Print" panose="02000600000000000000" pitchFamily="2" charset="0"/>
              </a:rPr>
              <a:t>The Creative Corner</a:t>
            </a:r>
            <a:r>
              <a:rPr lang="en-GB" sz="1600" dirty="0">
                <a:latin typeface="Segoe Print" panose="02000600000000000000" pitchFamily="2" charset="0"/>
              </a:rPr>
              <a:t> is a rich and engaging learning environment where children explore themed topics through a range of foundation subjects. Our approach is guided by the </a:t>
            </a:r>
            <a:r>
              <a:rPr lang="en-GB" sz="1600" i="1" dirty="0">
                <a:latin typeface="Segoe Print" panose="02000600000000000000" pitchFamily="2" charset="0"/>
              </a:rPr>
              <a:t>Characteristics of Effective Learning</a:t>
            </a:r>
            <a:r>
              <a:rPr lang="en-GB" sz="1600" dirty="0">
                <a:latin typeface="Segoe Print" panose="02000600000000000000" pitchFamily="2" charset="0"/>
              </a:rPr>
              <a:t>, which include: </a:t>
            </a:r>
            <a:r>
              <a:rPr lang="en-GB" sz="1600" b="1" dirty="0">
                <a:latin typeface="Segoe Print" panose="02000600000000000000" pitchFamily="2" charset="0"/>
              </a:rPr>
              <a:t>Playing and Exploring</a:t>
            </a:r>
            <a:r>
              <a:rPr lang="en-GB" sz="1600" dirty="0">
                <a:latin typeface="Segoe Print" panose="02000600000000000000" pitchFamily="2" charset="0"/>
              </a:rPr>
              <a:t>, </a:t>
            </a:r>
            <a:r>
              <a:rPr lang="en-GB" sz="1600" b="1" dirty="0">
                <a:latin typeface="Segoe Print" panose="02000600000000000000" pitchFamily="2" charset="0"/>
              </a:rPr>
              <a:t>Active Learning</a:t>
            </a:r>
            <a:r>
              <a:rPr lang="en-GB" sz="1600" dirty="0">
                <a:latin typeface="Segoe Print" panose="02000600000000000000" pitchFamily="2" charset="0"/>
              </a:rPr>
              <a:t> and </a:t>
            </a:r>
            <a:r>
              <a:rPr lang="en-GB" sz="1600" b="1" dirty="0">
                <a:latin typeface="Segoe Print" panose="02000600000000000000" pitchFamily="2" charset="0"/>
              </a:rPr>
              <a:t>Creative and Critical Thinking</a:t>
            </a:r>
            <a:r>
              <a:rPr lang="en-GB" sz="1600" dirty="0">
                <a:latin typeface="Segoe Print" panose="02000600000000000000" pitchFamily="2" charset="0"/>
              </a:rPr>
              <a:t>.</a:t>
            </a:r>
          </a:p>
          <a:p>
            <a:r>
              <a:rPr lang="en-GB" sz="1600" dirty="0">
                <a:latin typeface="Segoe Print" panose="02000600000000000000" pitchFamily="2" charset="0"/>
              </a:rPr>
              <a:t>Each academic year, we cover two main topics — one with a </a:t>
            </a:r>
            <a:r>
              <a:rPr lang="en-GB" sz="1600" b="1" dirty="0">
                <a:latin typeface="Segoe Print" panose="02000600000000000000" pitchFamily="2" charset="0"/>
              </a:rPr>
              <a:t>Geography</a:t>
            </a:r>
            <a:r>
              <a:rPr lang="en-GB" sz="1600" dirty="0">
                <a:latin typeface="Segoe Print" panose="02000600000000000000" pitchFamily="2" charset="0"/>
              </a:rPr>
              <a:t> focus and the other with a </a:t>
            </a:r>
            <a:r>
              <a:rPr lang="en-GB" sz="1600" b="1" dirty="0">
                <a:latin typeface="Segoe Print" panose="02000600000000000000" pitchFamily="2" charset="0"/>
              </a:rPr>
              <a:t>History</a:t>
            </a:r>
            <a:r>
              <a:rPr lang="en-GB" sz="1600" dirty="0">
                <a:latin typeface="Segoe Print" panose="02000600000000000000" pitchFamily="2" charset="0"/>
              </a:rPr>
              <a:t> focus. This year, our learning journey will take us into the rainforest as we explore the rainforest followed by a deep dive into dinosaurs.  </a:t>
            </a:r>
            <a:r>
              <a:rPr lang="en-GB" sz="1600" b="1" dirty="0">
                <a:latin typeface="Segoe Print" panose="02000600000000000000" pitchFamily="2" charset="0"/>
              </a:rPr>
              <a:t>PE lessons</a:t>
            </a:r>
            <a:r>
              <a:rPr lang="en-GB" sz="1600" dirty="0">
                <a:latin typeface="Segoe Print" panose="02000600000000000000" pitchFamily="2" charset="0"/>
              </a:rPr>
              <a:t> take place on </a:t>
            </a:r>
            <a:r>
              <a:rPr lang="en-GB" sz="1600" b="1" dirty="0">
                <a:latin typeface="Segoe Print" panose="02000600000000000000" pitchFamily="2" charset="0"/>
              </a:rPr>
              <a:t>Wednesdays and Fridays</a:t>
            </a:r>
            <a:r>
              <a:rPr lang="en-GB" sz="1600" dirty="0">
                <a:latin typeface="Segoe Print" panose="02000600000000000000" pitchFamily="2" charset="0"/>
              </a:rPr>
              <a:t>. Please ensure children come to school wearing their PE kits on these days.</a:t>
            </a:r>
          </a:p>
          <a:p>
            <a:r>
              <a:rPr lang="en-GB" sz="1600" dirty="0">
                <a:latin typeface="Segoe Print" panose="02000600000000000000" pitchFamily="2" charset="0"/>
              </a:rPr>
              <a:t>Some aspects of our learning are </a:t>
            </a:r>
            <a:r>
              <a:rPr lang="en-GB" sz="1600" b="1" dirty="0">
                <a:latin typeface="Segoe Print" panose="02000600000000000000" pitchFamily="2" charset="0"/>
              </a:rPr>
              <a:t>child-initiated</a:t>
            </a:r>
            <a:r>
              <a:rPr lang="en-GB" sz="1600" dirty="0">
                <a:latin typeface="Segoe Print" panose="02000600000000000000" pitchFamily="2" charset="0"/>
              </a:rPr>
              <a:t>, meaning children's interests and ideas play a key role in shaping the curriculum. Their voices are highly valued in the classroom.</a:t>
            </a:r>
          </a:p>
        </p:txBody>
      </p:sp>
      <p:sp>
        <p:nvSpPr>
          <p:cNvPr id="6" name="TextBox 5">
            <a:extLst>
              <a:ext uri="{FF2B5EF4-FFF2-40B4-BE49-F238E27FC236}">
                <a16:creationId xmlns:a16="http://schemas.microsoft.com/office/drawing/2014/main" id="{7FBE9E94-7195-4A18-9B13-ACF5BCBA1B17}"/>
              </a:ext>
            </a:extLst>
          </p:cNvPr>
          <p:cNvSpPr txBox="1"/>
          <p:nvPr/>
        </p:nvSpPr>
        <p:spPr>
          <a:xfrm>
            <a:off x="289249" y="251927"/>
            <a:ext cx="7137919" cy="369332"/>
          </a:xfrm>
          <a:prstGeom prst="rect">
            <a:avLst/>
          </a:prstGeom>
          <a:noFill/>
        </p:spPr>
        <p:txBody>
          <a:bodyPr wrap="square" rtlCol="0">
            <a:spAutoFit/>
          </a:bodyPr>
          <a:lstStyle/>
          <a:p>
            <a:r>
              <a:rPr lang="en-GB" dirty="0">
                <a:latin typeface="Segoe Print" panose="02000600000000000000" pitchFamily="2" charset="0"/>
              </a:rPr>
              <a:t>The Creative Corner</a:t>
            </a:r>
          </a:p>
        </p:txBody>
      </p:sp>
      <p:pic>
        <p:nvPicPr>
          <p:cNvPr id="18" name="Picture 17">
            <a:extLst>
              <a:ext uri="{FF2B5EF4-FFF2-40B4-BE49-F238E27FC236}">
                <a16:creationId xmlns:a16="http://schemas.microsoft.com/office/drawing/2014/main" id="{0EF73195-0DBF-430E-B540-D2FDD52918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66346" y="899746"/>
            <a:ext cx="1904762" cy="1904762"/>
          </a:xfrm>
          <a:prstGeom prst="rect">
            <a:avLst/>
          </a:prstGeom>
        </p:spPr>
      </p:pic>
      <p:pic>
        <p:nvPicPr>
          <p:cNvPr id="20" name="Picture 19">
            <a:extLst>
              <a:ext uri="{FF2B5EF4-FFF2-40B4-BE49-F238E27FC236}">
                <a16:creationId xmlns:a16="http://schemas.microsoft.com/office/drawing/2014/main" id="{146A1DAA-93F6-4B7C-B90A-62AEC21E74E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1742" y="3700754"/>
            <a:ext cx="1352550" cy="1714500"/>
          </a:xfrm>
          <a:prstGeom prst="rect">
            <a:avLst/>
          </a:prstGeom>
        </p:spPr>
      </p:pic>
      <p:pic>
        <p:nvPicPr>
          <p:cNvPr id="22" name="Picture 21">
            <a:extLst>
              <a:ext uri="{FF2B5EF4-FFF2-40B4-BE49-F238E27FC236}">
                <a16:creationId xmlns:a16="http://schemas.microsoft.com/office/drawing/2014/main" id="{3322CF90-2CF6-4D5F-B808-E1E30DE81A9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017070" y="946325"/>
            <a:ext cx="1808584" cy="1811603"/>
          </a:xfrm>
          <a:prstGeom prst="rect">
            <a:avLst/>
          </a:prstGeom>
        </p:spPr>
      </p:pic>
      <p:pic>
        <p:nvPicPr>
          <p:cNvPr id="24" name="Picture 23">
            <a:extLst>
              <a:ext uri="{FF2B5EF4-FFF2-40B4-BE49-F238E27FC236}">
                <a16:creationId xmlns:a16="http://schemas.microsoft.com/office/drawing/2014/main" id="{5F431C79-61D3-4539-98EE-4A4F38F386D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40077" y="3708918"/>
            <a:ext cx="2275114" cy="1706336"/>
          </a:xfrm>
          <a:prstGeom prst="rect">
            <a:avLst/>
          </a:prstGeom>
        </p:spPr>
      </p:pic>
    </p:spTree>
    <p:extLst>
      <p:ext uri="{BB962C8B-B14F-4D97-AF65-F5344CB8AC3E}">
        <p14:creationId xmlns:p14="http://schemas.microsoft.com/office/powerpoint/2010/main" val="256742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06075-8960-45FB-8036-A9B48FC5BCEC}"/>
              </a:ext>
            </a:extLst>
          </p:cNvPr>
          <p:cNvSpPr>
            <a:spLocks noGrp="1"/>
          </p:cNvSpPr>
          <p:nvPr>
            <p:ph type="title"/>
          </p:nvPr>
        </p:nvSpPr>
        <p:spPr>
          <a:xfrm>
            <a:off x="4286250" y="193675"/>
            <a:ext cx="10515600" cy="1325563"/>
          </a:xfrm>
        </p:spPr>
        <p:txBody>
          <a:bodyPr/>
          <a:lstStyle/>
          <a:p>
            <a:r>
              <a:rPr lang="en-GB" dirty="0">
                <a:latin typeface="Segoe Print" panose="02000600000000000000" pitchFamily="2" charset="0"/>
              </a:rPr>
              <a:t>Classroom</a:t>
            </a:r>
          </a:p>
        </p:txBody>
      </p:sp>
      <p:pic>
        <p:nvPicPr>
          <p:cNvPr id="4" name="Picture 3">
            <a:extLst>
              <a:ext uri="{FF2B5EF4-FFF2-40B4-BE49-F238E27FC236}">
                <a16:creationId xmlns:a16="http://schemas.microsoft.com/office/drawing/2014/main" id="{E498F17C-31EC-4E89-A1DB-A96EE0E44194}"/>
              </a:ext>
            </a:extLst>
          </p:cNvPr>
          <p:cNvPicPr>
            <a:picLocks noChangeAspect="1"/>
          </p:cNvPicPr>
          <p:nvPr/>
        </p:nvPicPr>
        <p:blipFill>
          <a:blip r:embed="rId2"/>
          <a:stretch>
            <a:fillRect/>
          </a:stretch>
        </p:blipFill>
        <p:spPr>
          <a:xfrm>
            <a:off x="330022" y="1381585"/>
            <a:ext cx="5193701" cy="3799602"/>
          </a:xfrm>
          <a:prstGeom prst="rect">
            <a:avLst/>
          </a:prstGeom>
        </p:spPr>
      </p:pic>
      <p:pic>
        <p:nvPicPr>
          <p:cNvPr id="6" name="Picture 5">
            <a:extLst>
              <a:ext uri="{FF2B5EF4-FFF2-40B4-BE49-F238E27FC236}">
                <a16:creationId xmlns:a16="http://schemas.microsoft.com/office/drawing/2014/main" id="{412B1D7A-4B02-4BC9-BCAA-9805D6C5DBB5}"/>
              </a:ext>
            </a:extLst>
          </p:cNvPr>
          <p:cNvPicPr>
            <a:picLocks noChangeAspect="1"/>
          </p:cNvPicPr>
          <p:nvPr/>
        </p:nvPicPr>
        <p:blipFill>
          <a:blip r:embed="rId3"/>
          <a:stretch>
            <a:fillRect/>
          </a:stretch>
        </p:blipFill>
        <p:spPr>
          <a:xfrm>
            <a:off x="6506887" y="1381585"/>
            <a:ext cx="5032309" cy="3763615"/>
          </a:xfrm>
          <a:prstGeom prst="rect">
            <a:avLst/>
          </a:prstGeom>
        </p:spPr>
      </p:pic>
      <p:sp>
        <p:nvSpPr>
          <p:cNvPr id="3" name="TextBox 2">
            <a:extLst>
              <a:ext uri="{FF2B5EF4-FFF2-40B4-BE49-F238E27FC236}">
                <a16:creationId xmlns:a16="http://schemas.microsoft.com/office/drawing/2014/main" id="{407DC01D-76A0-40D9-935D-04EC77EAD71F}"/>
              </a:ext>
            </a:extLst>
          </p:cNvPr>
          <p:cNvSpPr txBox="1"/>
          <p:nvPr/>
        </p:nvSpPr>
        <p:spPr>
          <a:xfrm>
            <a:off x="1427584" y="5600315"/>
            <a:ext cx="4096139" cy="369332"/>
          </a:xfrm>
          <a:prstGeom prst="rect">
            <a:avLst/>
          </a:prstGeom>
          <a:noFill/>
        </p:spPr>
        <p:txBody>
          <a:bodyPr wrap="square" rtlCol="0">
            <a:spAutoFit/>
          </a:bodyPr>
          <a:lstStyle/>
          <a:p>
            <a:r>
              <a:rPr lang="en-GB" dirty="0">
                <a:latin typeface="Segoe Print" panose="02000600000000000000" pitchFamily="2" charset="0"/>
              </a:rPr>
              <a:t>Art and design area</a:t>
            </a:r>
          </a:p>
        </p:txBody>
      </p:sp>
      <p:sp>
        <p:nvSpPr>
          <p:cNvPr id="5" name="TextBox 4">
            <a:extLst>
              <a:ext uri="{FF2B5EF4-FFF2-40B4-BE49-F238E27FC236}">
                <a16:creationId xmlns:a16="http://schemas.microsoft.com/office/drawing/2014/main" id="{6C3CDD6E-919C-4E29-A9D5-C82CDFCED2B5}"/>
              </a:ext>
            </a:extLst>
          </p:cNvPr>
          <p:cNvSpPr txBox="1"/>
          <p:nvPr/>
        </p:nvSpPr>
        <p:spPr>
          <a:xfrm>
            <a:off x="8189167" y="5600315"/>
            <a:ext cx="2575249" cy="369332"/>
          </a:xfrm>
          <a:prstGeom prst="rect">
            <a:avLst/>
          </a:prstGeom>
          <a:noFill/>
        </p:spPr>
        <p:txBody>
          <a:bodyPr wrap="square" rtlCol="0">
            <a:spAutoFit/>
          </a:bodyPr>
          <a:lstStyle/>
          <a:p>
            <a:r>
              <a:rPr lang="en-GB" dirty="0">
                <a:latin typeface="Segoe Print" panose="02000600000000000000" pitchFamily="2" charset="0"/>
              </a:rPr>
              <a:t>Home corner</a:t>
            </a:r>
          </a:p>
        </p:txBody>
      </p:sp>
    </p:spTree>
    <p:extLst>
      <p:ext uri="{BB962C8B-B14F-4D97-AF65-F5344CB8AC3E}">
        <p14:creationId xmlns:p14="http://schemas.microsoft.com/office/powerpoint/2010/main" val="56969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9904E-2572-4DC1-B54C-E05E9DA23971}"/>
              </a:ext>
            </a:extLst>
          </p:cNvPr>
          <p:cNvPicPr>
            <a:picLocks noChangeAspect="1"/>
          </p:cNvPicPr>
          <p:nvPr/>
        </p:nvPicPr>
        <p:blipFill>
          <a:blip r:embed="rId2"/>
          <a:stretch>
            <a:fillRect/>
          </a:stretch>
        </p:blipFill>
        <p:spPr>
          <a:xfrm>
            <a:off x="499778" y="1119672"/>
            <a:ext cx="5106035" cy="3862873"/>
          </a:xfrm>
          <a:prstGeom prst="rect">
            <a:avLst/>
          </a:prstGeom>
        </p:spPr>
      </p:pic>
      <p:pic>
        <p:nvPicPr>
          <p:cNvPr id="7" name="Picture 6">
            <a:extLst>
              <a:ext uri="{FF2B5EF4-FFF2-40B4-BE49-F238E27FC236}">
                <a16:creationId xmlns:a16="http://schemas.microsoft.com/office/drawing/2014/main" id="{6F7881DB-E24E-40B7-8FC9-4161060CECCC}"/>
              </a:ext>
            </a:extLst>
          </p:cNvPr>
          <p:cNvPicPr>
            <a:picLocks noChangeAspect="1"/>
          </p:cNvPicPr>
          <p:nvPr/>
        </p:nvPicPr>
        <p:blipFill>
          <a:blip r:embed="rId3"/>
          <a:stretch>
            <a:fillRect/>
          </a:stretch>
        </p:blipFill>
        <p:spPr>
          <a:xfrm>
            <a:off x="6289935" y="1189653"/>
            <a:ext cx="5152507" cy="3792892"/>
          </a:xfrm>
          <a:prstGeom prst="rect">
            <a:avLst/>
          </a:prstGeom>
        </p:spPr>
      </p:pic>
      <p:sp>
        <p:nvSpPr>
          <p:cNvPr id="2" name="TextBox 1">
            <a:extLst>
              <a:ext uri="{FF2B5EF4-FFF2-40B4-BE49-F238E27FC236}">
                <a16:creationId xmlns:a16="http://schemas.microsoft.com/office/drawing/2014/main" id="{624FC505-9516-4488-8562-9B3C74688536}"/>
              </a:ext>
            </a:extLst>
          </p:cNvPr>
          <p:cNvSpPr txBox="1"/>
          <p:nvPr/>
        </p:nvSpPr>
        <p:spPr>
          <a:xfrm>
            <a:off x="5038531" y="5483681"/>
            <a:ext cx="6027576" cy="369332"/>
          </a:xfrm>
          <a:prstGeom prst="rect">
            <a:avLst/>
          </a:prstGeom>
          <a:noFill/>
        </p:spPr>
        <p:txBody>
          <a:bodyPr wrap="square" rtlCol="0">
            <a:spAutoFit/>
          </a:bodyPr>
          <a:lstStyle/>
          <a:p>
            <a:r>
              <a:rPr lang="en-GB" dirty="0">
                <a:latin typeface="Segoe Print" panose="02000600000000000000" pitchFamily="2" charset="0"/>
              </a:rPr>
              <a:t>Reading Area</a:t>
            </a:r>
          </a:p>
        </p:txBody>
      </p:sp>
    </p:spTree>
    <p:extLst>
      <p:ext uri="{BB962C8B-B14F-4D97-AF65-F5344CB8AC3E}">
        <p14:creationId xmlns:p14="http://schemas.microsoft.com/office/powerpoint/2010/main" val="284196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6DAAAFEB-7CE3-43FC-9A3E-41D5BC64C0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57673" y="1558212"/>
            <a:ext cx="4167673" cy="3125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42ABADF4-22F1-4F89-A416-74E746C3135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0482" y="1558212"/>
            <a:ext cx="4167673" cy="3125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C79823-837C-4A72-ACBA-38A870D70F69}"/>
              </a:ext>
            </a:extLst>
          </p:cNvPr>
          <p:cNvSpPr txBox="1"/>
          <p:nvPr/>
        </p:nvSpPr>
        <p:spPr>
          <a:xfrm>
            <a:off x="3711389" y="5299788"/>
            <a:ext cx="5690576" cy="369332"/>
          </a:xfrm>
          <a:prstGeom prst="rect">
            <a:avLst/>
          </a:prstGeom>
          <a:noFill/>
        </p:spPr>
        <p:txBody>
          <a:bodyPr wrap="square" rtlCol="0">
            <a:spAutoFit/>
          </a:bodyPr>
          <a:lstStyle/>
          <a:p>
            <a:r>
              <a:rPr lang="en-GB" dirty="0">
                <a:latin typeface="Segoe Print" panose="02000600000000000000" pitchFamily="2" charset="0"/>
              </a:rPr>
              <a:t>Small world and Construction Area</a:t>
            </a:r>
          </a:p>
        </p:txBody>
      </p:sp>
    </p:spTree>
    <p:extLst>
      <p:ext uri="{BB962C8B-B14F-4D97-AF65-F5344CB8AC3E}">
        <p14:creationId xmlns:p14="http://schemas.microsoft.com/office/powerpoint/2010/main" val="332589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69CDB8-E7AE-422F-B3CF-F64D109A06ED}"/>
              </a:ext>
            </a:extLst>
          </p:cNvPr>
          <p:cNvPicPr>
            <a:picLocks noChangeAspect="1"/>
          </p:cNvPicPr>
          <p:nvPr/>
        </p:nvPicPr>
        <p:blipFill>
          <a:blip r:embed="rId2"/>
          <a:stretch>
            <a:fillRect/>
          </a:stretch>
        </p:blipFill>
        <p:spPr>
          <a:xfrm>
            <a:off x="289311" y="1165411"/>
            <a:ext cx="5145433" cy="3823083"/>
          </a:xfrm>
          <a:prstGeom prst="rect">
            <a:avLst/>
          </a:prstGeom>
        </p:spPr>
      </p:pic>
      <p:pic>
        <p:nvPicPr>
          <p:cNvPr id="7" name="Picture 6">
            <a:extLst>
              <a:ext uri="{FF2B5EF4-FFF2-40B4-BE49-F238E27FC236}">
                <a16:creationId xmlns:a16="http://schemas.microsoft.com/office/drawing/2014/main" id="{3EBBC631-6106-49A7-93E3-EE8381291F56}"/>
              </a:ext>
            </a:extLst>
          </p:cNvPr>
          <p:cNvPicPr>
            <a:picLocks noChangeAspect="1"/>
          </p:cNvPicPr>
          <p:nvPr/>
        </p:nvPicPr>
        <p:blipFill>
          <a:blip r:embed="rId3"/>
          <a:stretch>
            <a:fillRect/>
          </a:stretch>
        </p:blipFill>
        <p:spPr>
          <a:xfrm>
            <a:off x="6463552" y="1149007"/>
            <a:ext cx="5003215" cy="3806679"/>
          </a:xfrm>
          <a:prstGeom prst="rect">
            <a:avLst/>
          </a:prstGeom>
        </p:spPr>
      </p:pic>
      <p:sp>
        <p:nvSpPr>
          <p:cNvPr id="2" name="TextBox 1">
            <a:extLst>
              <a:ext uri="{FF2B5EF4-FFF2-40B4-BE49-F238E27FC236}">
                <a16:creationId xmlns:a16="http://schemas.microsoft.com/office/drawing/2014/main" id="{FC7CBC65-1FEE-49C0-9AB2-704AF0187386}"/>
              </a:ext>
            </a:extLst>
          </p:cNvPr>
          <p:cNvSpPr txBox="1"/>
          <p:nvPr/>
        </p:nvSpPr>
        <p:spPr>
          <a:xfrm>
            <a:off x="7924800" y="5312766"/>
            <a:ext cx="4177553" cy="369332"/>
          </a:xfrm>
          <a:prstGeom prst="rect">
            <a:avLst/>
          </a:prstGeom>
          <a:noFill/>
        </p:spPr>
        <p:txBody>
          <a:bodyPr wrap="square" rtlCol="0">
            <a:spAutoFit/>
          </a:bodyPr>
          <a:lstStyle/>
          <a:p>
            <a:r>
              <a:rPr lang="en-GB" dirty="0">
                <a:latin typeface="Segoe Print" panose="02000600000000000000" pitchFamily="2" charset="0"/>
              </a:rPr>
              <a:t>Continuous provision</a:t>
            </a:r>
          </a:p>
        </p:txBody>
      </p:sp>
      <p:sp>
        <p:nvSpPr>
          <p:cNvPr id="3" name="TextBox 2">
            <a:extLst>
              <a:ext uri="{FF2B5EF4-FFF2-40B4-BE49-F238E27FC236}">
                <a16:creationId xmlns:a16="http://schemas.microsoft.com/office/drawing/2014/main" id="{BBADF9A5-CB55-4F0E-A8E3-6CAC6F17D97E}"/>
              </a:ext>
            </a:extLst>
          </p:cNvPr>
          <p:cNvSpPr txBox="1"/>
          <p:nvPr/>
        </p:nvSpPr>
        <p:spPr>
          <a:xfrm>
            <a:off x="1721377" y="5312766"/>
            <a:ext cx="5145433" cy="369332"/>
          </a:xfrm>
          <a:prstGeom prst="rect">
            <a:avLst/>
          </a:prstGeom>
          <a:noFill/>
        </p:spPr>
        <p:txBody>
          <a:bodyPr wrap="square" rtlCol="0">
            <a:spAutoFit/>
          </a:bodyPr>
          <a:lstStyle/>
          <a:p>
            <a:r>
              <a:rPr lang="en-GB" dirty="0">
                <a:latin typeface="Segoe Print" panose="02000600000000000000" pitchFamily="2" charset="0"/>
              </a:rPr>
              <a:t>Art and crafts area</a:t>
            </a:r>
          </a:p>
        </p:txBody>
      </p:sp>
    </p:spTree>
    <p:extLst>
      <p:ext uri="{BB962C8B-B14F-4D97-AF65-F5344CB8AC3E}">
        <p14:creationId xmlns:p14="http://schemas.microsoft.com/office/powerpoint/2010/main" val="3539797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review">
            <a:extLst>
              <a:ext uri="{FF2B5EF4-FFF2-40B4-BE49-F238E27FC236}">
                <a16:creationId xmlns:a16="http://schemas.microsoft.com/office/drawing/2014/main" id="{271C2DDC-1BEA-47C4-A67E-1B636EC26DA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3616" y="1730827"/>
            <a:ext cx="4708849" cy="3531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a:extLst>
              <a:ext uri="{FF2B5EF4-FFF2-40B4-BE49-F238E27FC236}">
                <a16:creationId xmlns:a16="http://schemas.microsoft.com/office/drawing/2014/main" id="{539B0155-4594-4EBD-9A4E-B541F5E87B4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487885" y="1730826"/>
            <a:ext cx="4708849" cy="3531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7D343B-BB99-488C-B51A-DD5AE9FCC67F}"/>
              </a:ext>
            </a:extLst>
          </p:cNvPr>
          <p:cNvSpPr txBox="1"/>
          <p:nvPr/>
        </p:nvSpPr>
        <p:spPr>
          <a:xfrm>
            <a:off x="4446494" y="789213"/>
            <a:ext cx="7476565" cy="369332"/>
          </a:xfrm>
          <a:prstGeom prst="rect">
            <a:avLst/>
          </a:prstGeom>
          <a:noFill/>
        </p:spPr>
        <p:txBody>
          <a:bodyPr wrap="square" rtlCol="0">
            <a:spAutoFit/>
          </a:bodyPr>
          <a:lstStyle/>
          <a:p>
            <a:r>
              <a:rPr lang="en-GB" dirty="0">
                <a:latin typeface="Segoe Print" panose="02000600000000000000" pitchFamily="2" charset="0"/>
              </a:rPr>
              <a:t>EYFS Outdoor Space</a:t>
            </a:r>
          </a:p>
        </p:txBody>
      </p:sp>
    </p:spTree>
    <p:extLst>
      <p:ext uri="{BB962C8B-B14F-4D97-AF65-F5344CB8AC3E}">
        <p14:creationId xmlns:p14="http://schemas.microsoft.com/office/powerpoint/2010/main" val="2081024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preview">
            <a:extLst>
              <a:ext uri="{FF2B5EF4-FFF2-40B4-BE49-F238E27FC236}">
                <a16:creationId xmlns:a16="http://schemas.microsoft.com/office/drawing/2014/main" id="{8E51079A-83D3-40E8-816B-375291BA1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25" y="864071"/>
            <a:ext cx="6543140" cy="490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50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a:extLst>
              <a:ext uri="{FF2B5EF4-FFF2-40B4-BE49-F238E27FC236}">
                <a16:creationId xmlns:a16="http://schemas.microsoft.com/office/drawing/2014/main" id="{5EECABED-0BF5-41BA-A985-345C80C14DA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86273" y="1830648"/>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id="{9307F0E7-9F50-4001-97FB-29E605C2D65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52862" y="1830648"/>
            <a:ext cx="4652865" cy="3489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33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158C32-134B-4A1C-BA8F-F4EE6098012B}"/>
              </a:ext>
            </a:extLst>
          </p:cNvPr>
          <p:cNvSpPr txBox="1"/>
          <p:nvPr/>
        </p:nvSpPr>
        <p:spPr>
          <a:xfrm>
            <a:off x="581025" y="595789"/>
            <a:ext cx="7753350" cy="369332"/>
          </a:xfrm>
          <a:prstGeom prst="rect">
            <a:avLst/>
          </a:prstGeom>
          <a:noFill/>
        </p:spPr>
        <p:txBody>
          <a:bodyPr wrap="square" rtlCol="0">
            <a:spAutoFit/>
          </a:bodyPr>
          <a:lstStyle/>
          <a:p>
            <a:r>
              <a:rPr lang="en-GB" dirty="0">
                <a:latin typeface="Segoe Print" panose="02000600000000000000" pitchFamily="2" charset="0"/>
              </a:rPr>
              <a:t>Meet the EYFS team:</a:t>
            </a:r>
          </a:p>
        </p:txBody>
      </p:sp>
      <p:sp>
        <p:nvSpPr>
          <p:cNvPr id="9" name="TextBox 8">
            <a:extLst>
              <a:ext uri="{FF2B5EF4-FFF2-40B4-BE49-F238E27FC236}">
                <a16:creationId xmlns:a16="http://schemas.microsoft.com/office/drawing/2014/main" id="{EA9D70F7-5061-4FAE-A494-292DE9B09C2C}"/>
              </a:ext>
            </a:extLst>
          </p:cNvPr>
          <p:cNvSpPr txBox="1"/>
          <p:nvPr/>
        </p:nvSpPr>
        <p:spPr>
          <a:xfrm>
            <a:off x="5369959" y="326133"/>
            <a:ext cx="4610100" cy="369332"/>
          </a:xfrm>
          <a:prstGeom prst="rect">
            <a:avLst/>
          </a:prstGeom>
          <a:noFill/>
        </p:spPr>
        <p:txBody>
          <a:bodyPr wrap="square" rtlCol="0">
            <a:spAutoFit/>
          </a:bodyPr>
          <a:lstStyle/>
          <a:p>
            <a:r>
              <a:rPr lang="en-GB" dirty="0">
                <a:latin typeface="Segoe Print" panose="02000600000000000000" pitchFamily="2" charset="0"/>
              </a:rPr>
              <a:t>Class Teacher</a:t>
            </a:r>
          </a:p>
        </p:txBody>
      </p:sp>
      <p:sp>
        <p:nvSpPr>
          <p:cNvPr id="10" name="TextBox 9">
            <a:extLst>
              <a:ext uri="{FF2B5EF4-FFF2-40B4-BE49-F238E27FC236}">
                <a16:creationId xmlns:a16="http://schemas.microsoft.com/office/drawing/2014/main" id="{43B09711-9E4A-4C17-B3C9-7A72BC524C52}"/>
              </a:ext>
            </a:extLst>
          </p:cNvPr>
          <p:cNvSpPr txBox="1"/>
          <p:nvPr/>
        </p:nvSpPr>
        <p:spPr>
          <a:xfrm>
            <a:off x="1646303" y="3469441"/>
            <a:ext cx="4610100" cy="369332"/>
          </a:xfrm>
          <a:prstGeom prst="rect">
            <a:avLst/>
          </a:prstGeom>
          <a:noFill/>
        </p:spPr>
        <p:txBody>
          <a:bodyPr wrap="square" rtlCol="0">
            <a:spAutoFit/>
          </a:bodyPr>
          <a:lstStyle/>
          <a:p>
            <a:r>
              <a:rPr lang="en-GB" dirty="0">
                <a:latin typeface="Segoe Print" panose="02000600000000000000" pitchFamily="2" charset="0"/>
              </a:rPr>
              <a:t>Classroom Teaching Assistant</a:t>
            </a:r>
          </a:p>
        </p:txBody>
      </p:sp>
      <p:sp>
        <p:nvSpPr>
          <p:cNvPr id="11" name="TextBox 10">
            <a:extLst>
              <a:ext uri="{FF2B5EF4-FFF2-40B4-BE49-F238E27FC236}">
                <a16:creationId xmlns:a16="http://schemas.microsoft.com/office/drawing/2014/main" id="{0AE1B4FB-F4FB-4909-81FD-51FA31713A01}"/>
              </a:ext>
            </a:extLst>
          </p:cNvPr>
          <p:cNvSpPr txBox="1"/>
          <p:nvPr/>
        </p:nvSpPr>
        <p:spPr>
          <a:xfrm>
            <a:off x="5474980" y="2995631"/>
            <a:ext cx="4610100" cy="369332"/>
          </a:xfrm>
          <a:prstGeom prst="rect">
            <a:avLst/>
          </a:prstGeom>
          <a:noFill/>
        </p:spPr>
        <p:txBody>
          <a:bodyPr wrap="square" rtlCol="0">
            <a:spAutoFit/>
          </a:bodyPr>
          <a:lstStyle/>
          <a:p>
            <a:r>
              <a:rPr lang="en-GB" dirty="0">
                <a:latin typeface="Segoe Print" panose="02000600000000000000" pitchFamily="2" charset="0"/>
              </a:rPr>
              <a:t>Mrs Archer</a:t>
            </a:r>
          </a:p>
        </p:txBody>
      </p:sp>
      <p:sp>
        <p:nvSpPr>
          <p:cNvPr id="12" name="TextBox 11">
            <a:extLst>
              <a:ext uri="{FF2B5EF4-FFF2-40B4-BE49-F238E27FC236}">
                <a16:creationId xmlns:a16="http://schemas.microsoft.com/office/drawing/2014/main" id="{8153FBCB-64B8-45B5-935B-C16884F3B480}"/>
              </a:ext>
            </a:extLst>
          </p:cNvPr>
          <p:cNvSpPr txBox="1"/>
          <p:nvPr/>
        </p:nvSpPr>
        <p:spPr>
          <a:xfrm>
            <a:off x="2766172" y="6347201"/>
            <a:ext cx="6412468" cy="369332"/>
          </a:xfrm>
          <a:prstGeom prst="rect">
            <a:avLst/>
          </a:prstGeom>
          <a:noFill/>
        </p:spPr>
        <p:txBody>
          <a:bodyPr wrap="square" rtlCol="0">
            <a:spAutoFit/>
          </a:bodyPr>
          <a:lstStyle/>
          <a:p>
            <a:r>
              <a:rPr lang="en-GB" dirty="0">
                <a:latin typeface="Segoe Print" panose="02000600000000000000" pitchFamily="2" charset="0"/>
              </a:rPr>
              <a:t>Miss Dale</a:t>
            </a:r>
          </a:p>
        </p:txBody>
      </p:sp>
      <p:sp>
        <p:nvSpPr>
          <p:cNvPr id="14" name="TextBox 13">
            <a:extLst>
              <a:ext uri="{FF2B5EF4-FFF2-40B4-BE49-F238E27FC236}">
                <a16:creationId xmlns:a16="http://schemas.microsoft.com/office/drawing/2014/main" id="{9492FFBA-06A5-418E-AE35-784216CB00D5}"/>
              </a:ext>
            </a:extLst>
          </p:cNvPr>
          <p:cNvSpPr txBox="1"/>
          <p:nvPr/>
        </p:nvSpPr>
        <p:spPr>
          <a:xfrm>
            <a:off x="7247979" y="3459102"/>
            <a:ext cx="4931251" cy="369332"/>
          </a:xfrm>
          <a:prstGeom prst="rect">
            <a:avLst/>
          </a:prstGeom>
          <a:noFill/>
        </p:spPr>
        <p:txBody>
          <a:bodyPr wrap="square" rtlCol="0">
            <a:spAutoFit/>
          </a:bodyPr>
          <a:lstStyle/>
          <a:p>
            <a:r>
              <a:rPr lang="en-GB" dirty="0">
                <a:latin typeface="Segoe Print" panose="02000600000000000000" pitchFamily="2" charset="0"/>
              </a:rPr>
              <a:t>Classroom Teaching Assistant and HLTA</a:t>
            </a:r>
          </a:p>
        </p:txBody>
      </p:sp>
      <p:sp>
        <p:nvSpPr>
          <p:cNvPr id="15" name="TextBox 14">
            <a:extLst>
              <a:ext uri="{FF2B5EF4-FFF2-40B4-BE49-F238E27FC236}">
                <a16:creationId xmlns:a16="http://schemas.microsoft.com/office/drawing/2014/main" id="{5968C101-E8E4-41D9-A43D-88AE61AAAF4F}"/>
              </a:ext>
            </a:extLst>
          </p:cNvPr>
          <p:cNvSpPr txBox="1"/>
          <p:nvPr/>
        </p:nvSpPr>
        <p:spPr>
          <a:xfrm>
            <a:off x="8572500" y="6211489"/>
            <a:ext cx="5181600" cy="369332"/>
          </a:xfrm>
          <a:prstGeom prst="rect">
            <a:avLst/>
          </a:prstGeom>
          <a:noFill/>
        </p:spPr>
        <p:txBody>
          <a:bodyPr wrap="square" rtlCol="0">
            <a:spAutoFit/>
          </a:bodyPr>
          <a:lstStyle/>
          <a:p>
            <a:r>
              <a:rPr lang="en-GB" dirty="0">
                <a:latin typeface="Segoe Print" panose="02000600000000000000" pitchFamily="2" charset="0"/>
              </a:rPr>
              <a:t>Miss Eggleston</a:t>
            </a:r>
          </a:p>
        </p:txBody>
      </p:sp>
      <p:pic>
        <p:nvPicPr>
          <p:cNvPr id="5" name="Picture 4">
            <a:extLst>
              <a:ext uri="{FF2B5EF4-FFF2-40B4-BE49-F238E27FC236}">
                <a16:creationId xmlns:a16="http://schemas.microsoft.com/office/drawing/2014/main" id="{36079C03-1393-4BA3-B5C6-CAD3F29CD8C3}"/>
              </a:ext>
            </a:extLst>
          </p:cNvPr>
          <p:cNvPicPr>
            <a:picLocks noChangeAspect="1"/>
          </p:cNvPicPr>
          <p:nvPr/>
        </p:nvPicPr>
        <p:blipFill>
          <a:blip r:embed="rId2"/>
          <a:stretch>
            <a:fillRect/>
          </a:stretch>
        </p:blipFill>
        <p:spPr>
          <a:xfrm>
            <a:off x="4794046" y="759999"/>
            <a:ext cx="2603907" cy="1771469"/>
          </a:xfrm>
          <a:prstGeom prst="rect">
            <a:avLst/>
          </a:prstGeom>
        </p:spPr>
      </p:pic>
      <p:pic>
        <p:nvPicPr>
          <p:cNvPr id="13" name="Picture 12">
            <a:extLst>
              <a:ext uri="{FF2B5EF4-FFF2-40B4-BE49-F238E27FC236}">
                <a16:creationId xmlns:a16="http://schemas.microsoft.com/office/drawing/2014/main" id="{9C3E5CCD-E0B9-4283-A07D-7BA33151D157}"/>
              </a:ext>
            </a:extLst>
          </p:cNvPr>
          <p:cNvPicPr>
            <a:picLocks noChangeAspect="1"/>
          </p:cNvPicPr>
          <p:nvPr/>
        </p:nvPicPr>
        <p:blipFill>
          <a:blip r:embed="rId3"/>
          <a:stretch>
            <a:fillRect/>
          </a:stretch>
        </p:blipFill>
        <p:spPr>
          <a:xfrm>
            <a:off x="2141503" y="4181732"/>
            <a:ext cx="2652543" cy="1708112"/>
          </a:xfrm>
          <a:prstGeom prst="rect">
            <a:avLst/>
          </a:prstGeom>
        </p:spPr>
      </p:pic>
      <p:pic>
        <p:nvPicPr>
          <p:cNvPr id="17" name="Picture 16">
            <a:extLst>
              <a:ext uri="{FF2B5EF4-FFF2-40B4-BE49-F238E27FC236}">
                <a16:creationId xmlns:a16="http://schemas.microsoft.com/office/drawing/2014/main" id="{A658FB25-E6AE-4386-BF3D-075AC4C83B0D}"/>
              </a:ext>
            </a:extLst>
          </p:cNvPr>
          <p:cNvPicPr>
            <a:picLocks noChangeAspect="1"/>
          </p:cNvPicPr>
          <p:nvPr/>
        </p:nvPicPr>
        <p:blipFill>
          <a:blip r:embed="rId4"/>
          <a:stretch>
            <a:fillRect/>
          </a:stretch>
        </p:blipFill>
        <p:spPr>
          <a:xfrm>
            <a:off x="7780030" y="4107525"/>
            <a:ext cx="2703737" cy="1689161"/>
          </a:xfrm>
          <a:prstGeom prst="rect">
            <a:avLst/>
          </a:prstGeom>
        </p:spPr>
      </p:pic>
    </p:spTree>
    <p:extLst>
      <p:ext uri="{BB962C8B-B14F-4D97-AF65-F5344CB8AC3E}">
        <p14:creationId xmlns:p14="http://schemas.microsoft.com/office/powerpoint/2010/main" val="2690406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E79E-7F54-4C98-9BED-22B6CAA295B1}"/>
              </a:ext>
            </a:extLst>
          </p:cNvPr>
          <p:cNvSpPr>
            <a:spLocks noGrp="1"/>
          </p:cNvSpPr>
          <p:nvPr>
            <p:ph type="title"/>
          </p:nvPr>
        </p:nvSpPr>
        <p:spPr/>
        <p:txBody>
          <a:bodyPr/>
          <a:lstStyle/>
          <a:p>
            <a:r>
              <a:rPr lang="en-GB" dirty="0">
                <a:latin typeface="Segoe Print" panose="02000600000000000000" pitchFamily="2" charset="0"/>
              </a:rPr>
              <a:t>A day in the life of a reception child</a:t>
            </a:r>
          </a:p>
        </p:txBody>
      </p:sp>
    </p:spTree>
    <p:extLst>
      <p:ext uri="{BB962C8B-B14F-4D97-AF65-F5344CB8AC3E}">
        <p14:creationId xmlns:p14="http://schemas.microsoft.com/office/powerpoint/2010/main" val="11647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1A77F-07EA-4CF4-953F-5FF33349A132}"/>
              </a:ext>
            </a:extLst>
          </p:cNvPr>
          <p:cNvSpPr txBox="1"/>
          <p:nvPr/>
        </p:nvSpPr>
        <p:spPr>
          <a:xfrm>
            <a:off x="629771" y="394692"/>
            <a:ext cx="9486900" cy="5693866"/>
          </a:xfrm>
          <a:prstGeom prst="rect">
            <a:avLst/>
          </a:prstGeom>
          <a:noFill/>
        </p:spPr>
        <p:txBody>
          <a:bodyPr wrap="square" rtlCol="0">
            <a:spAutoFit/>
          </a:bodyPr>
          <a:lstStyle/>
          <a:p>
            <a:r>
              <a:rPr lang="en-GB" sz="1400" b="1" dirty="0">
                <a:latin typeface="Segoe Print" panose="02000600000000000000" pitchFamily="2" charset="0"/>
              </a:rPr>
              <a:t>Daily Timetable In the EYFS Classroom</a:t>
            </a:r>
          </a:p>
          <a:p>
            <a:endParaRPr lang="en-GB" sz="1400" b="1" dirty="0">
              <a:latin typeface="Segoe Print" panose="02000600000000000000" pitchFamily="2" charset="0"/>
            </a:endParaRPr>
          </a:p>
          <a:p>
            <a:r>
              <a:rPr lang="en-GB" sz="1400" b="1" dirty="0">
                <a:latin typeface="Segoe Print" panose="02000600000000000000" pitchFamily="2" charset="0"/>
              </a:rPr>
              <a:t>8:45</a:t>
            </a:r>
          </a:p>
          <a:p>
            <a:r>
              <a:rPr lang="en-GB" sz="1400" b="1" dirty="0">
                <a:latin typeface="Segoe Print" panose="02000600000000000000" pitchFamily="2" charset="0"/>
              </a:rPr>
              <a:t>Come into school</a:t>
            </a:r>
          </a:p>
          <a:p>
            <a:endParaRPr lang="en-GB" sz="1400" b="1" dirty="0">
              <a:latin typeface="Segoe Print" panose="02000600000000000000" pitchFamily="2" charset="0"/>
            </a:endParaRPr>
          </a:p>
          <a:p>
            <a:r>
              <a:rPr lang="en-GB" sz="1400" b="1" dirty="0">
                <a:latin typeface="Segoe Print" panose="02000600000000000000" pitchFamily="2" charset="0"/>
              </a:rPr>
              <a:t>Register</a:t>
            </a:r>
          </a:p>
          <a:p>
            <a:endParaRPr lang="en-GB" sz="1400" b="1" dirty="0">
              <a:latin typeface="Segoe Print" panose="02000600000000000000" pitchFamily="2" charset="0"/>
            </a:endParaRPr>
          </a:p>
          <a:p>
            <a:r>
              <a:rPr lang="en-GB" sz="1400" b="1" dirty="0">
                <a:latin typeface="Segoe Print" panose="02000600000000000000" pitchFamily="2" charset="0"/>
              </a:rPr>
              <a:t>phonics</a:t>
            </a:r>
          </a:p>
          <a:p>
            <a:endParaRPr lang="en-GB" sz="1400" b="1" dirty="0">
              <a:latin typeface="Segoe Print" panose="02000600000000000000" pitchFamily="2" charset="0"/>
            </a:endParaRPr>
          </a:p>
          <a:p>
            <a:r>
              <a:rPr lang="en-GB" sz="1400" b="1" dirty="0">
                <a:latin typeface="Segoe Print" panose="02000600000000000000" pitchFamily="2" charset="0"/>
              </a:rPr>
              <a:t>literacy</a:t>
            </a:r>
          </a:p>
          <a:p>
            <a:endParaRPr lang="en-GB" sz="1400" b="1" dirty="0">
              <a:latin typeface="Segoe Print" panose="02000600000000000000" pitchFamily="2" charset="0"/>
            </a:endParaRPr>
          </a:p>
          <a:p>
            <a:r>
              <a:rPr lang="en-GB" sz="1400" b="1" dirty="0">
                <a:latin typeface="Segoe Print" panose="02000600000000000000" pitchFamily="2" charset="0"/>
              </a:rPr>
              <a:t>10:45</a:t>
            </a:r>
          </a:p>
          <a:p>
            <a:r>
              <a:rPr lang="en-GB" sz="1400" b="1" dirty="0">
                <a:latin typeface="Segoe Print" panose="02000600000000000000" pitchFamily="2" charset="0"/>
              </a:rPr>
              <a:t>Break</a:t>
            </a:r>
          </a:p>
          <a:p>
            <a:endParaRPr lang="en-GB" sz="1400" b="1" dirty="0">
              <a:latin typeface="Segoe Print" panose="02000600000000000000" pitchFamily="2" charset="0"/>
            </a:endParaRPr>
          </a:p>
          <a:p>
            <a:r>
              <a:rPr lang="en-GB" sz="1400" b="1" dirty="0">
                <a:latin typeface="Segoe Print" panose="02000600000000000000" pitchFamily="2" charset="0"/>
              </a:rPr>
              <a:t>Maths</a:t>
            </a:r>
          </a:p>
          <a:p>
            <a:endParaRPr lang="en-GB" sz="1400" b="1" dirty="0">
              <a:latin typeface="Segoe Print" panose="02000600000000000000" pitchFamily="2" charset="0"/>
            </a:endParaRPr>
          </a:p>
          <a:p>
            <a:r>
              <a:rPr lang="en-GB" sz="1400" b="1" dirty="0">
                <a:latin typeface="Segoe Print" panose="02000600000000000000" pitchFamily="2" charset="0"/>
              </a:rPr>
              <a:t>Literacy</a:t>
            </a:r>
          </a:p>
          <a:p>
            <a:endParaRPr lang="en-GB" sz="1400" b="1" dirty="0">
              <a:latin typeface="Segoe Print" panose="02000600000000000000" pitchFamily="2" charset="0"/>
            </a:endParaRPr>
          </a:p>
          <a:p>
            <a:r>
              <a:rPr lang="en-GB" sz="1400" b="1" dirty="0">
                <a:latin typeface="Segoe Print" panose="02000600000000000000" pitchFamily="2" charset="0"/>
              </a:rPr>
              <a:t>12:00</a:t>
            </a:r>
          </a:p>
          <a:p>
            <a:r>
              <a:rPr lang="en-GB" sz="1400" b="1" dirty="0">
                <a:latin typeface="Segoe Print" panose="02000600000000000000" pitchFamily="2" charset="0"/>
              </a:rPr>
              <a:t>Lunch</a:t>
            </a:r>
          </a:p>
          <a:p>
            <a:endParaRPr lang="en-GB" sz="1400" b="1" dirty="0">
              <a:latin typeface="Segoe Print" panose="02000600000000000000" pitchFamily="2" charset="0"/>
            </a:endParaRPr>
          </a:p>
          <a:p>
            <a:r>
              <a:rPr lang="en-GB" sz="1400" b="1" dirty="0">
                <a:latin typeface="Segoe Print" panose="02000600000000000000" pitchFamily="2" charset="0"/>
              </a:rPr>
              <a:t>Topic</a:t>
            </a:r>
          </a:p>
          <a:p>
            <a:endParaRPr lang="en-GB" sz="1400" b="1" dirty="0">
              <a:latin typeface="Segoe Print" panose="02000600000000000000" pitchFamily="2" charset="0"/>
            </a:endParaRPr>
          </a:p>
          <a:p>
            <a:r>
              <a:rPr lang="en-GB" sz="1400" b="1" dirty="0">
                <a:latin typeface="Segoe Print" panose="02000600000000000000" pitchFamily="2" charset="0"/>
              </a:rPr>
              <a:t>3:10</a:t>
            </a:r>
          </a:p>
          <a:p>
            <a:endParaRPr lang="en-GB" sz="1400" b="1" dirty="0">
              <a:latin typeface="Segoe Print" panose="02000600000000000000" pitchFamily="2" charset="0"/>
            </a:endParaRPr>
          </a:p>
          <a:p>
            <a:r>
              <a:rPr lang="en-GB" sz="1400" b="1" dirty="0">
                <a:latin typeface="Segoe Print" panose="02000600000000000000" pitchFamily="2" charset="0"/>
              </a:rPr>
              <a:t>Home time</a:t>
            </a:r>
          </a:p>
        </p:txBody>
      </p:sp>
    </p:spTree>
    <p:extLst>
      <p:ext uri="{BB962C8B-B14F-4D97-AF65-F5344CB8AC3E}">
        <p14:creationId xmlns:p14="http://schemas.microsoft.com/office/powerpoint/2010/main" val="279496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179207-E995-47A0-9FB9-D5B207CEEE95}"/>
              </a:ext>
            </a:extLst>
          </p:cNvPr>
          <p:cNvSpPr txBox="1"/>
          <p:nvPr/>
        </p:nvSpPr>
        <p:spPr>
          <a:xfrm>
            <a:off x="448236" y="659796"/>
            <a:ext cx="10829364" cy="5509200"/>
          </a:xfrm>
          <a:prstGeom prst="rect">
            <a:avLst/>
          </a:prstGeom>
          <a:noFill/>
        </p:spPr>
        <p:txBody>
          <a:bodyPr wrap="square">
            <a:spAutoFit/>
          </a:bodyPr>
          <a:lstStyle/>
          <a:p>
            <a:r>
              <a:rPr lang="en-GB" sz="1600" b="1" dirty="0">
                <a:latin typeface="Segoe Print" panose="02000600000000000000" pitchFamily="2" charset="0"/>
              </a:rPr>
              <a:t>What Will My Child Need in EYFS?</a:t>
            </a:r>
          </a:p>
          <a:p>
            <a:r>
              <a:rPr lang="en-GB" sz="1600" dirty="0">
                <a:latin typeface="Segoe Print" panose="02000600000000000000" pitchFamily="2" charset="0"/>
              </a:rPr>
              <a:t>To help your child have a happy and successful start at school, please ensure they bring the following:</a:t>
            </a:r>
          </a:p>
          <a:p>
            <a:r>
              <a:rPr lang="en-GB" sz="1600" b="1" dirty="0">
                <a:latin typeface="Segoe Print" panose="02000600000000000000" pitchFamily="2" charset="0"/>
              </a:rPr>
              <a:t>Every Day</a:t>
            </a:r>
          </a:p>
          <a:p>
            <a:r>
              <a:rPr lang="en-GB" sz="1600" dirty="0">
                <a:latin typeface="Segoe Print" panose="02000600000000000000" pitchFamily="2" charset="0"/>
              </a:rPr>
              <a:t>🎒 A named school book bag</a:t>
            </a:r>
            <a:br>
              <a:rPr lang="en-GB" sz="1600" dirty="0">
                <a:latin typeface="Segoe Print" panose="02000600000000000000" pitchFamily="2" charset="0"/>
              </a:rPr>
            </a:br>
            <a:r>
              <a:rPr lang="en-GB" sz="1600" dirty="0">
                <a:latin typeface="Segoe Print" panose="02000600000000000000" pitchFamily="2" charset="0"/>
              </a:rPr>
              <a:t>💧 A named water bottle containing water only</a:t>
            </a:r>
            <a:br>
              <a:rPr lang="en-GB" sz="1600" dirty="0">
                <a:latin typeface="Segoe Print" panose="02000600000000000000" pitchFamily="2" charset="0"/>
              </a:rPr>
            </a:br>
            <a:r>
              <a:rPr lang="en-GB" sz="1600" dirty="0">
                <a:latin typeface="Segoe Print" panose="02000600000000000000" pitchFamily="2" charset="0"/>
              </a:rPr>
              <a:t>🧥 A named coat suitable for the weather and wellies</a:t>
            </a:r>
            <a:br>
              <a:rPr lang="en-GB" sz="1600" dirty="0">
                <a:latin typeface="Segoe Print" panose="02000600000000000000" pitchFamily="2" charset="0"/>
              </a:rPr>
            </a:br>
            <a:r>
              <a:rPr lang="en-GB" sz="1600" dirty="0">
                <a:latin typeface="Segoe Print" panose="02000600000000000000" pitchFamily="2" charset="0"/>
              </a:rPr>
              <a:t>😊 A smile and a positive attitude ready for learning!</a:t>
            </a:r>
          </a:p>
          <a:p>
            <a:endParaRPr lang="en-GB" sz="1600" b="1" dirty="0">
              <a:latin typeface="Segoe Print" panose="02000600000000000000" pitchFamily="2" charset="0"/>
            </a:endParaRPr>
          </a:p>
          <a:p>
            <a:r>
              <a:rPr lang="en-GB" sz="1600" b="1" dirty="0">
                <a:latin typeface="Segoe Print" panose="02000600000000000000" pitchFamily="2" charset="0"/>
              </a:rPr>
              <a:t>PE Days</a:t>
            </a:r>
          </a:p>
          <a:p>
            <a:r>
              <a:rPr lang="en-GB" sz="1600" dirty="0">
                <a:latin typeface="Segoe Print" panose="02000600000000000000" pitchFamily="2" charset="0"/>
              </a:rPr>
              <a:t>👟 A named PE kit, including suitable footwear (black </a:t>
            </a:r>
            <a:r>
              <a:rPr lang="en-GB" sz="1600" dirty="0" err="1">
                <a:latin typeface="Segoe Print" panose="02000600000000000000" pitchFamily="2" charset="0"/>
              </a:rPr>
              <a:t>velcro</a:t>
            </a:r>
            <a:r>
              <a:rPr lang="en-GB" sz="1600" dirty="0">
                <a:latin typeface="Segoe Print" panose="02000600000000000000" pitchFamily="2" charset="0"/>
              </a:rPr>
              <a:t> trainers)</a:t>
            </a:r>
          </a:p>
          <a:p>
            <a:endParaRPr lang="en-GB" sz="1600" b="1" dirty="0">
              <a:latin typeface="Segoe Print" panose="02000600000000000000" pitchFamily="2" charset="0"/>
            </a:endParaRPr>
          </a:p>
          <a:p>
            <a:r>
              <a:rPr lang="en-GB" sz="1600" b="1" dirty="0">
                <a:latin typeface="Segoe Print" panose="02000600000000000000" pitchFamily="2" charset="0"/>
              </a:rPr>
              <a:t>Outdoor Learning</a:t>
            </a:r>
          </a:p>
          <a:p>
            <a:r>
              <a:rPr lang="en-GB" sz="1600" dirty="0">
                <a:latin typeface="Segoe Print" panose="02000600000000000000" pitchFamily="2" charset="0"/>
              </a:rPr>
              <a:t>🌦️ We learn outdoors in all weathers, so please ensure your child has appropriate clothing for the season:</a:t>
            </a:r>
          </a:p>
          <a:p>
            <a:pPr>
              <a:buFont typeface="Arial" panose="020B0604020202020204" pitchFamily="34" charset="0"/>
              <a:buChar char="•"/>
            </a:pPr>
            <a:r>
              <a:rPr lang="en-GB" sz="1600" dirty="0">
                <a:latin typeface="Segoe Print" panose="02000600000000000000" pitchFamily="2" charset="0"/>
              </a:rPr>
              <a:t>Warm coat, hat and gloves in winter</a:t>
            </a:r>
          </a:p>
          <a:p>
            <a:pPr>
              <a:buFont typeface="Arial" panose="020B0604020202020204" pitchFamily="34" charset="0"/>
              <a:buChar char="•"/>
            </a:pPr>
            <a:r>
              <a:rPr lang="en-GB" sz="1600" dirty="0">
                <a:latin typeface="Segoe Print" panose="02000600000000000000" pitchFamily="2" charset="0"/>
              </a:rPr>
              <a:t>Sun hat and sun cream applied before school in warmer weather</a:t>
            </a:r>
          </a:p>
          <a:p>
            <a:endParaRPr lang="en-GB" sz="1600" b="1" dirty="0">
              <a:latin typeface="Segoe Print" panose="02000600000000000000" pitchFamily="2" charset="0"/>
            </a:endParaRPr>
          </a:p>
          <a:p>
            <a:r>
              <a:rPr lang="en-GB" sz="1600" b="1" dirty="0">
                <a:latin typeface="Segoe Print" panose="02000600000000000000" pitchFamily="2" charset="0"/>
              </a:rPr>
              <a:t>Please Remember</a:t>
            </a:r>
          </a:p>
          <a:p>
            <a:r>
              <a:rPr lang="en-GB" sz="1600" dirty="0">
                <a:latin typeface="Segoe Print" panose="02000600000000000000" pitchFamily="2" charset="0"/>
              </a:rPr>
              <a:t>🏷️ Label all clothing, shoes, bags and belongings clearly with your child's name, Friends have provided you all with some labels with your children’s names in your starter packs.</a:t>
            </a:r>
            <a:br>
              <a:rPr lang="en-GB" sz="1600" dirty="0">
                <a:latin typeface="Segoe Print" panose="02000600000000000000" pitchFamily="2" charset="0"/>
              </a:rPr>
            </a:br>
            <a:r>
              <a:rPr lang="en-GB" sz="1600" dirty="0">
                <a:latin typeface="Segoe Print" panose="02000600000000000000" pitchFamily="2" charset="0"/>
              </a:rPr>
              <a:t>👕 Encourage your child to practise putting on their coat, fastening zips and changing independently.</a:t>
            </a:r>
          </a:p>
          <a:p>
            <a:r>
              <a:rPr lang="en-GB" sz="1600" b="1" dirty="0">
                <a:latin typeface="Segoe Print" panose="02000600000000000000" pitchFamily="2" charset="0"/>
              </a:rPr>
              <a:t>Together we can help your child make a confident and happy start to school!</a:t>
            </a:r>
            <a:r>
              <a:rPr lang="en-GB" sz="1600" dirty="0">
                <a:latin typeface="Segoe Print" panose="02000600000000000000" pitchFamily="2" charset="0"/>
              </a:rPr>
              <a:t> 🌟</a:t>
            </a:r>
          </a:p>
        </p:txBody>
      </p:sp>
      <p:pic>
        <p:nvPicPr>
          <p:cNvPr id="8" name="Picture 7">
            <a:extLst>
              <a:ext uri="{FF2B5EF4-FFF2-40B4-BE49-F238E27FC236}">
                <a16:creationId xmlns:a16="http://schemas.microsoft.com/office/drawing/2014/main" id="{C967B384-C385-4F2C-9C11-7FED74C0B819}"/>
              </a:ext>
            </a:extLst>
          </p:cNvPr>
          <p:cNvPicPr>
            <a:picLocks noChangeAspect="1"/>
          </p:cNvPicPr>
          <p:nvPr/>
        </p:nvPicPr>
        <p:blipFill>
          <a:blip r:embed="rId2"/>
          <a:stretch>
            <a:fillRect/>
          </a:stretch>
        </p:blipFill>
        <p:spPr>
          <a:xfrm>
            <a:off x="8182345" y="1471122"/>
            <a:ext cx="1885386" cy="1824828"/>
          </a:xfrm>
          <a:prstGeom prst="rect">
            <a:avLst/>
          </a:prstGeom>
        </p:spPr>
      </p:pic>
    </p:spTree>
    <p:extLst>
      <p:ext uri="{BB962C8B-B14F-4D97-AF65-F5344CB8AC3E}">
        <p14:creationId xmlns:p14="http://schemas.microsoft.com/office/powerpoint/2010/main" val="1782680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EB5C-A113-4654-B4E8-CC64BD8C53D4}"/>
              </a:ext>
            </a:extLst>
          </p:cNvPr>
          <p:cNvSpPr>
            <a:spLocks noGrp="1"/>
          </p:cNvSpPr>
          <p:nvPr>
            <p:ph type="title"/>
          </p:nvPr>
        </p:nvSpPr>
        <p:spPr>
          <a:xfrm>
            <a:off x="2676525" y="288925"/>
            <a:ext cx="10515600" cy="1325563"/>
          </a:xfrm>
        </p:spPr>
        <p:txBody>
          <a:bodyPr/>
          <a:lstStyle/>
          <a:p>
            <a:r>
              <a:rPr lang="en-GB" dirty="0">
                <a:latin typeface="Segoe Print" panose="02000600000000000000" pitchFamily="2" charset="0"/>
              </a:rPr>
              <a:t>Parent Communication</a:t>
            </a:r>
          </a:p>
        </p:txBody>
      </p:sp>
      <p:pic>
        <p:nvPicPr>
          <p:cNvPr id="5" name="Picture 4">
            <a:extLst>
              <a:ext uri="{FF2B5EF4-FFF2-40B4-BE49-F238E27FC236}">
                <a16:creationId xmlns:a16="http://schemas.microsoft.com/office/drawing/2014/main" id="{50432474-7AD5-403E-8993-E95823EF5926}"/>
              </a:ext>
            </a:extLst>
          </p:cNvPr>
          <p:cNvPicPr>
            <a:picLocks noChangeAspect="1"/>
          </p:cNvPicPr>
          <p:nvPr/>
        </p:nvPicPr>
        <p:blipFill>
          <a:blip r:embed="rId2"/>
          <a:stretch>
            <a:fillRect/>
          </a:stretch>
        </p:blipFill>
        <p:spPr>
          <a:xfrm>
            <a:off x="1459057" y="1897345"/>
            <a:ext cx="3977985" cy="2392887"/>
          </a:xfrm>
          <a:prstGeom prst="rect">
            <a:avLst/>
          </a:prstGeom>
        </p:spPr>
      </p:pic>
      <p:pic>
        <p:nvPicPr>
          <p:cNvPr id="7" name="Picture 6">
            <a:extLst>
              <a:ext uri="{FF2B5EF4-FFF2-40B4-BE49-F238E27FC236}">
                <a16:creationId xmlns:a16="http://schemas.microsoft.com/office/drawing/2014/main" id="{58BA11BE-6924-4385-8C13-2006BBAEF764}"/>
              </a:ext>
            </a:extLst>
          </p:cNvPr>
          <p:cNvPicPr>
            <a:picLocks noChangeAspect="1"/>
          </p:cNvPicPr>
          <p:nvPr/>
        </p:nvPicPr>
        <p:blipFill>
          <a:blip r:embed="rId3"/>
          <a:stretch>
            <a:fillRect/>
          </a:stretch>
        </p:blipFill>
        <p:spPr>
          <a:xfrm>
            <a:off x="7934325" y="1897345"/>
            <a:ext cx="2364225" cy="2357712"/>
          </a:xfrm>
          <a:prstGeom prst="rect">
            <a:avLst/>
          </a:prstGeom>
        </p:spPr>
      </p:pic>
      <p:sp>
        <p:nvSpPr>
          <p:cNvPr id="8" name="TextBox 7">
            <a:extLst>
              <a:ext uri="{FF2B5EF4-FFF2-40B4-BE49-F238E27FC236}">
                <a16:creationId xmlns:a16="http://schemas.microsoft.com/office/drawing/2014/main" id="{B744CBE4-CAC7-4C84-82A9-1972C4B56511}"/>
              </a:ext>
            </a:extLst>
          </p:cNvPr>
          <p:cNvSpPr txBox="1"/>
          <p:nvPr/>
        </p:nvSpPr>
        <p:spPr>
          <a:xfrm>
            <a:off x="1143000" y="4410075"/>
            <a:ext cx="10058400" cy="2031325"/>
          </a:xfrm>
          <a:prstGeom prst="rect">
            <a:avLst/>
          </a:prstGeom>
          <a:noFill/>
        </p:spPr>
        <p:txBody>
          <a:bodyPr wrap="square" rtlCol="0">
            <a:spAutoFit/>
          </a:bodyPr>
          <a:lstStyle/>
          <a:p>
            <a:r>
              <a:rPr lang="en-GB" dirty="0">
                <a:latin typeface="Segoe Print" panose="02000600000000000000" pitchFamily="2" charset="0"/>
              </a:rPr>
              <a:t>In the EYFS we use Seesaw as a way to show you what your child has been learning each week. On a Friday all the pictures from the week are uploaded with a write up of what your child has been doing throughout the week. We also use Seesaw as a way of messaging parents and guardians to inform you of any upcoming events. As a school we use parent apps also as a way of contacting parents and relaying important information such as events happening within school. A log in will be provided once your child has begun school. </a:t>
            </a:r>
          </a:p>
        </p:txBody>
      </p:sp>
    </p:spTree>
    <p:extLst>
      <p:ext uri="{BB962C8B-B14F-4D97-AF65-F5344CB8AC3E}">
        <p14:creationId xmlns:p14="http://schemas.microsoft.com/office/powerpoint/2010/main" val="3101678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4008A-EA61-4E33-876B-C289DF88D1D4}"/>
              </a:ext>
            </a:extLst>
          </p:cNvPr>
          <p:cNvPicPr>
            <a:picLocks noChangeAspect="1"/>
          </p:cNvPicPr>
          <p:nvPr/>
        </p:nvPicPr>
        <p:blipFill>
          <a:blip r:embed="rId2"/>
          <a:stretch>
            <a:fillRect/>
          </a:stretch>
        </p:blipFill>
        <p:spPr>
          <a:xfrm>
            <a:off x="2848396" y="295696"/>
            <a:ext cx="6011114" cy="1981477"/>
          </a:xfrm>
          <a:prstGeom prst="rect">
            <a:avLst/>
          </a:prstGeom>
        </p:spPr>
      </p:pic>
      <p:pic>
        <p:nvPicPr>
          <p:cNvPr id="5" name="Picture 4">
            <a:extLst>
              <a:ext uri="{FF2B5EF4-FFF2-40B4-BE49-F238E27FC236}">
                <a16:creationId xmlns:a16="http://schemas.microsoft.com/office/drawing/2014/main" id="{9900AB38-260D-446B-A476-3E97DF7B8797}"/>
              </a:ext>
            </a:extLst>
          </p:cNvPr>
          <p:cNvPicPr>
            <a:picLocks noChangeAspect="1"/>
          </p:cNvPicPr>
          <p:nvPr/>
        </p:nvPicPr>
        <p:blipFill rotWithShape="1">
          <a:blip r:embed="rId3"/>
          <a:srcRect l="16515" t="2878" r="25880"/>
          <a:stretch/>
        </p:blipFill>
        <p:spPr>
          <a:xfrm>
            <a:off x="555811" y="2710778"/>
            <a:ext cx="2788024" cy="3614268"/>
          </a:xfrm>
          <a:prstGeom prst="rect">
            <a:avLst/>
          </a:prstGeom>
        </p:spPr>
      </p:pic>
      <p:sp>
        <p:nvSpPr>
          <p:cNvPr id="7" name="TextBox 6">
            <a:extLst>
              <a:ext uri="{FF2B5EF4-FFF2-40B4-BE49-F238E27FC236}">
                <a16:creationId xmlns:a16="http://schemas.microsoft.com/office/drawing/2014/main" id="{496C8797-75E7-4594-B579-B9156C3E17CC}"/>
              </a:ext>
            </a:extLst>
          </p:cNvPr>
          <p:cNvSpPr txBox="1"/>
          <p:nvPr/>
        </p:nvSpPr>
        <p:spPr>
          <a:xfrm>
            <a:off x="4123765" y="2876781"/>
            <a:ext cx="6096000" cy="369332"/>
          </a:xfrm>
          <a:prstGeom prst="rect">
            <a:avLst/>
          </a:prstGeom>
          <a:noFill/>
        </p:spPr>
        <p:txBody>
          <a:bodyPr wrap="square">
            <a:spAutoFit/>
          </a:bodyPr>
          <a:lstStyle/>
          <a:p>
            <a:r>
              <a:rPr lang="en-GB" dirty="0">
                <a:hlinkClick r:id="rId4"/>
              </a:rPr>
              <a:t>Twinkl Phonics Level 2 Sounds and Actions (youtube.com)</a:t>
            </a:r>
            <a:endParaRPr lang="en-GB" dirty="0"/>
          </a:p>
        </p:txBody>
      </p:sp>
      <p:sp>
        <p:nvSpPr>
          <p:cNvPr id="9" name="TextBox 8">
            <a:extLst>
              <a:ext uri="{FF2B5EF4-FFF2-40B4-BE49-F238E27FC236}">
                <a16:creationId xmlns:a16="http://schemas.microsoft.com/office/drawing/2014/main" id="{8BD59123-5FE8-4EFB-A403-9CFC65862EC0}"/>
              </a:ext>
            </a:extLst>
          </p:cNvPr>
          <p:cNvSpPr txBox="1"/>
          <p:nvPr/>
        </p:nvSpPr>
        <p:spPr>
          <a:xfrm>
            <a:off x="4123765" y="3862762"/>
            <a:ext cx="6096000" cy="369332"/>
          </a:xfrm>
          <a:prstGeom prst="rect">
            <a:avLst/>
          </a:prstGeom>
          <a:noFill/>
        </p:spPr>
        <p:txBody>
          <a:bodyPr wrap="square">
            <a:spAutoFit/>
          </a:bodyPr>
          <a:lstStyle/>
          <a:p>
            <a:r>
              <a:rPr lang="en-GB" dirty="0">
                <a:hlinkClick r:id="rId5"/>
              </a:rPr>
              <a:t>Twinkl Phonics Level 3 Actions and Sounds (youtube.com)</a:t>
            </a:r>
            <a:endParaRPr lang="en-GB" dirty="0"/>
          </a:p>
        </p:txBody>
      </p:sp>
      <p:sp>
        <p:nvSpPr>
          <p:cNvPr id="12" name="TextBox 11">
            <a:extLst>
              <a:ext uri="{FF2B5EF4-FFF2-40B4-BE49-F238E27FC236}">
                <a16:creationId xmlns:a16="http://schemas.microsoft.com/office/drawing/2014/main" id="{5ADA7627-9DAF-47AC-AB7E-D72D07E44758}"/>
              </a:ext>
            </a:extLst>
          </p:cNvPr>
          <p:cNvSpPr txBox="1"/>
          <p:nvPr/>
        </p:nvSpPr>
        <p:spPr>
          <a:xfrm>
            <a:off x="4123765" y="4762508"/>
            <a:ext cx="6096000" cy="1200329"/>
          </a:xfrm>
          <a:prstGeom prst="rect">
            <a:avLst/>
          </a:prstGeom>
          <a:noFill/>
        </p:spPr>
        <p:txBody>
          <a:bodyPr wrap="square">
            <a:spAutoFit/>
          </a:bodyPr>
          <a:lstStyle/>
          <a:p>
            <a:r>
              <a:rPr lang="en-GB" dirty="0">
                <a:latin typeface="Segoe Print" panose="02000600000000000000" pitchFamily="2" charset="0"/>
              </a:rPr>
              <a:t>We use the Twinkl Phonics scheme throughout school to help your children learn new sounds and how to read. Here are two links to the sounds and actions we use so you can help at home.</a:t>
            </a:r>
          </a:p>
        </p:txBody>
      </p:sp>
    </p:spTree>
    <p:extLst>
      <p:ext uri="{BB962C8B-B14F-4D97-AF65-F5344CB8AC3E}">
        <p14:creationId xmlns:p14="http://schemas.microsoft.com/office/powerpoint/2010/main" val="2891555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71644F-E455-4B6D-B13D-EFD8DA9F272D}"/>
              </a:ext>
            </a:extLst>
          </p:cNvPr>
          <p:cNvSpPr txBox="1"/>
          <p:nvPr/>
        </p:nvSpPr>
        <p:spPr>
          <a:xfrm>
            <a:off x="394447" y="86916"/>
            <a:ext cx="11170023" cy="5816977"/>
          </a:xfrm>
          <a:prstGeom prst="rect">
            <a:avLst/>
          </a:prstGeom>
          <a:noFill/>
        </p:spPr>
        <p:txBody>
          <a:bodyPr wrap="square">
            <a:spAutoFit/>
          </a:bodyPr>
          <a:lstStyle/>
          <a:p>
            <a:r>
              <a:rPr lang="en-GB" sz="1200" b="1" dirty="0">
                <a:latin typeface="Segoe Print" panose="02000600000000000000" pitchFamily="2" charset="0"/>
              </a:rPr>
              <a:t>Snack Time &amp; Lunchtime in EYFS</a:t>
            </a:r>
          </a:p>
          <a:p>
            <a:r>
              <a:rPr lang="en-GB" sz="1200" b="1" dirty="0">
                <a:latin typeface="Segoe Print" panose="02000600000000000000" pitchFamily="2" charset="0"/>
              </a:rPr>
              <a:t>🍎 Healthy Snack Time</a:t>
            </a:r>
          </a:p>
          <a:p>
            <a:r>
              <a:rPr lang="en-GB" sz="1200" dirty="0">
                <a:latin typeface="Segoe Print" panose="02000600000000000000" pitchFamily="2" charset="0"/>
              </a:rPr>
              <a:t>• All children receive a free piece of fruit each day through the National School Fruit Scheme.</a:t>
            </a:r>
            <a:br>
              <a:rPr lang="en-GB" sz="1200" dirty="0">
                <a:latin typeface="Segoe Print" panose="02000600000000000000" pitchFamily="2" charset="0"/>
              </a:rPr>
            </a:br>
            <a:r>
              <a:rPr lang="en-GB" sz="1200" dirty="0">
                <a:latin typeface="Segoe Print" panose="02000600000000000000" pitchFamily="2" charset="0"/>
              </a:rPr>
              <a:t>• Children are encouraged to try the fruit, but are not required to eat it.</a:t>
            </a:r>
            <a:br>
              <a:rPr lang="en-GB" sz="1200" dirty="0">
                <a:latin typeface="Segoe Print" panose="02000600000000000000" pitchFamily="2" charset="0"/>
              </a:rPr>
            </a:br>
            <a:r>
              <a:rPr lang="en-GB" sz="1200" dirty="0">
                <a:latin typeface="Segoe Print" panose="02000600000000000000" pitchFamily="2" charset="0"/>
              </a:rPr>
              <a:t>• If you choose to provide a snack from home, please send only one healthy snack, such as:</a:t>
            </a:r>
          </a:p>
          <a:p>
            <a:pPr>
              <a:buFont typeface="Arial" panose="020B0604020202020204" pitchFamily="34" charset="0"/>
              <a:buChar char="•"/>
            </a:pPr>
            <a:r>
              <a:rPr lang="en-GB" sz="1200" dirty="0">
                <a:latin typeface="Segoe Print" panose="02000600000000000000" pitchFamily="2" charset="0"/>
              </a:rPr>
              <a:t>Fruit</a:t>
            </a:r>
          </a:p>
          <a:p>
            <a:pPr>
              <a:buFont typeface="Arial" panose="020B0604020202020204" pitchFamily="34" charset="0"/>
              <a:buChar char="•"/>
            </a:pPr>
            <a:r>
              <a:rPr lang="en-GB" sz="1200" dirty="0">
                <a:latin typeface="Segoe Print" panose="02000600000000000000" pitchFamily="2" charset="0"/>
              </a:rPr>
              <a:t>Raisins or dried fruit</a:t>
            </a:r>
          </a:p>
          <a:p>
            <a:pPr>
              <a:buFont typeface="Arial" panose="020B0604020202020204" pitchFamily="34" charset="0"/>
              <a:buChar char="•"/>
            </a:pPr>
            <a:r>
              <a:rPr lang="en-GB" sz="1200" dirty="0">
                <a:latin typeface="Segoe Print" panose="02000600000000000000" pitchFamily="2" charset="0"/>
              </a:rPr>
              <a:t>Breadsticks</a:t>
            </a:r>
          </a:p>
          <a:p>
            <a:pPr>
              <a:buFont typeface="Arial" panose="020B0604020202020204" pitchFamily="34" charset="0"/>
              <a:buChar char="•"/>
            </a:pPr>
            <a:r>
              <a:rPr lang="en-GB" sz="1200" dirty="0">
                <a:latin typeface="Segoe Print" panose="02000600000000000000" pitchFamily="2" charset="0"/>
              </a:rPr>
              <a:t>Plain biscuits</a:t>
            </a:r>
          </a:p>
          <a:p>
            <a:r>
              <a:rPr lang="en-GB" sz="1200" dirty="0">
                <a:latin typeface="Segoe Print" panose="02000600000000000000" pitchFamily="2" charset="0"/>
              </a:rPr>
              <a:t>🚫 Please do not send chocolate, sweets, crisps or nuts. We are a </a:t>
            </a:r>
            <a:r>
              <a:rPr lang="en-GB" sz="1200" b="1" dirty="0">
                <a:latin typeface="Segoe Print" panose="02000600000000000000" pitchFamily="2" charset="0"/>
              </a:rPr>
              <a:t>nut-free school</a:t>
            </a:r>
            <a:r>
              <a:rPr lang="en-GB" sz="1200" dirty="0">
                <a:latin typeface="Segoe Print" panose="02000600000000000000" pitchFamily="2" charset="0"/>
              </a:rPr>
              <a:t> and promote healthy eating.</a:t>
            </a:r>
          </a:p>
          <a:p>
            <a:r>
              <a:rPr lang="en-GB" sz="1200" dirty="0">
                <a:latin typeface="Segoe Print" panose="02000600000000000000" pitchFamily="2" charset="0"/>
              </a:rPr>
              <a:t>🍇 For safety, please ensure grapes are cut in half.</a:t>
            </a:r>
          </a:p>
          <a:p>
            <a:r>
              <a:rPr lang="en-GB" sz="1200" b="1" dirty="0">
                <a:latin typeface="Segoe Print" panose="02000600000000000000" pitchFamily="2" charset="0"/>
              </a:rPr>
              <a:t>🥛 Milk &amp; Water</a:t>
            </a:r>
          </a:p>
          <a:p>
            <a:r>
              <a:rPr lang="en-GB" sz="1200" dirty="0">
                <a:latin typeface="Segoe Print" panose="02000600000000000000" pitchFamily="2" charset="0"/>
              </a:rPr>
              <a:t>• Free milk is available for all children until they turn five.</a:t>
            </a:r>
            <a:br>
              <a:rPr lang="en-GB" sz="1200" dirty="0">
                <a:latin typeface="Segoe Print" panose="02000600000000000000" pitchFamily="2" charset="0"/>
              </a:rPr>
            </a:br>
            <a:r>
              <a:rPr lang="en-GB" sz="1200" dirty="0">
                <a:latin typeface="Segoe Print" panose="02000600000000000000" pitchFamily="2" charset="0"/>
              </a:rPr>
              <a:t>• After their fifth birthday, milk can still be provided through a paid scheme.</a:t>
            </a:r>
            <a:br>
              <a:rPr lang="en-GB" sz="1200" dirty="0">
                <a:latin typeface="Segoe Print" panose="02000600000000000000" pitchFamily="2" charset="0"/>
              </a:rPr>
            </a:br>
            <a:r>
              <a:rPr lang="en-GB" sz="1200" dirty="0">
                <a:latin typeface="Segoe Print" panose="02000600000000000000" pitchFamily="2" charset="0"/>
              </a:rPr>
              <a:t>• Children may also drink water throughout the day.</a:t>
            </a:r>
          </a:p>
          <a:p>
            <a:r>
              <a:rPr lang="en-GB" sz="1200" dirty="0">
                <a:latin typeface="Segoe Print" panose="02000600000000000000" pitchFamily="2" charset="0"/>
              </a:rPr>
              <a:t>💧 Please send a clearly named water bottle filled with water only.</a:t>
            </a:r>
            <a:br>
              <a:rPr lang="en-GB" sz="1200" dirty="0">
                <a:latin typeface="Segoe Print" panose="02000600000000000000" pitchFamily="2" charset="0"/>
              </a:rPr>
            </a:br>
            <a:r>
              <a:rPr lang="en-GB" sz="1200" dirty="0">
                <a:latin typeface="Segoe Print" panose="02000600000000000000" pitchFamily="2" charset="0"/>
              </a:rPr>
              <a:t>🚫 No fruit juice or flavoured water, please.</a:t>
            </a:r>
          </a:p>
          <a:p>
            <a:r>
              <a:rPr lang="en-GB" sz="1200" b="1" dirty="0">
                <a:latin typeface="Segoe Print" panose="02000600000000000000" pitchFamily="2" charset="0"/>
              </a:rPr>
              <a:t>🍽️ Lunchtime</a:t>
            </a:r>
          </a:p>
          <a:p>
            <a:r>
              <a:rPr lang="en-GB" sz="1200" dirty="0">
                <a:latin typeface="Segoe Print" panose="02000600000000000000" pitchFamily="2" charset="0"/>
              </a:rPr>
              <a:t>• Reception children eat in the hall before the older children, providing a calmer environment.</a:t>
            </a:r>
            <a:br>
              <a:rPr lang="en-GB" sz="1200" dirty="0">
                <a:latin typeface="Segoe Print" panose="02000600000000000000" pitchFamily="2" charset="0"/>
              </a:rPr>
            </a:br>
            <a:r>
              <a:rPr lang="en-GB" sz="1200" dirty="0">
                <a:latin typeface="Segoe Print" panose="02000600000000000000" pitchFamily="2" charset="0"/>
              </a:rPr>
              <a:t>• School meals are freshly prepared on site and follow Healthy Eating guidelines.</a:t>
            </a:r>
            <a:br>
              <a:rPr lang="en-GB" sz="1200" dirty="0">
                <a:latin typeface="Segoe Print" panose="02000600000000000000" pitchFamily="2" charset="0"/>
              </a:rPr>
            </a:br>
            <a:r>
              <a:rPr lang="en-GB" sz="1200" dirty="0">
                <a:latin typeface="Segoe Print" panose="02000600000000000000" pitchFamily="2" charset="0"/>
              </a:rPr>
              <a:t>• Children choose from three meal options each morning.</a:t>
            </a:r>
            <a:br>
              <a:rPr lang="en-GB" sz="1200" dirty="0">
                <a:latin typeface="Segoe Print" panose="02000600000000000000" pitchFamily="2" charset="0"/>
              </a:rPr>
            </a:br>
            <a:r>
              <a:rPr lang="en-GB" sz="1200" dirty="0">
                <a:latin typeface="Segoe Print" panose="02000600000000000000" pitchFamily="2" charset="0"/>
              </a:rPr>
              <a:t>• All children in Reception are entitled to </a:t>
            </a:r>
            <a:r>
              <a:rPr lang="en-GB" sz="1200" b="1" dirty="0">
                <a:latin typeface="Segoe Print" panose="02000600000000000000" pitchFamily="2" charset="0"/>
              </a:rPr>
              <a:t>Universal Free School Meals</a:t>
            </a:r>
            <a:r>
              <a:rPr lang="en-GB" sz="1200" dirty="0">
                <a:latin typeface="Segoe Print" panose="02000600000000000000" pitchFamily="2" charset="0"/>
              </a:rPr>
              <a:t>.</a:t>
            </a:r>
          </a:p>
          <a:p>
            <a:r>
              <a:rPr lang="en-GB" sz="1200" b="1" dirty="0">
                <a:latin typeface="Segoe Print" panose="02000600000000000000" pitchFamily="2" charset="0"/>
              </a:rPr>
              <a:t>🌟 Developing Independence</a:t>
            </a:r>
          </a:p>
          <a:p>
            <a:r>
              <a:rPr lang="en-GB" sz="1200" dirty="0">
                <a:latin typeface="Segoe Print" panose="02000600000000000000" pitchFamily="2" charset="0"/>
              </a:rPr>
              <a:t>• We encourage good manners, including saying "please" and "thank you".</a:t>
            </a:r>
            <a:br>
              <a:rPr lang="en-GB" sz="1200" dirty="0">
                <a:latin typeface="Segoe Print" panose="02000600000000000000" pitchFamily="2" charset="0"/>
              </a:rPr>
            </a:br>
            <a:r>
              <a:rPr lang="en-GB" sz="1200" dirty="0">
                <a:latin typeface="Segoe Print" panose="02000600000000000000" pitchFamily="2" charset="0"/>
              </a:rPr>
              <a:t>• Children are supported to use cutlery independently and we appreciate your support in practising these skills at home.</a:t>
            </a:r>
          </a:p>
          <a:p>
            <a:r>
              <a:rPr lang="en-GB" sz="1200" b="1" dirty="0">
                <a:latin typeface="Segoe Print" panose="02000600000000000000" pitchFamily="2" charset="0"/>
              </a:rPr>
              <a:t>🛡️ Safe Eating in EYFS</a:t>
            </a:r>
          </a:p>
          <a:p>
            <a:r>
              <a:rPr lang="en-GB" sz="1200" dirty="0">
                <a:latin typeface="Segoe Print" panose="02000600000000000000" pitchFamily="2" charset="0"/>
              </a:rPr>
              <a:t>• We follow EYFS safer eating practices at all times.</a:t>
            </a:r>
            <a:br>
              <a:rPr lang="en-GB" sz="1200" dirty="0">
                <a:latin typeface="Segoe Print" panose="02000600000000000000" pitchFamily="2" charset="0"/>
              </a:rPr>
            </a:br>
            <a:r>
              <a:rPr lang="en-GB" sz="1200" dirty="0">
                <a:latin typeface="Segoe Print" panose="02000600000000000000" pitchFamily="2" charset="0"/>
              </a:rPr>
              <a:t>• Staff supervise children carefully during snack and lunch times.</a:t>
            </a:r>
            <a:br>
              <a:rPr lang="en-GB" sz="1200" dirty="0">
                <a:latin typeface="Segoe Print" panose="02000600000000000000" pitchFamily="2" charset="0"/>
              </a:rPr>
            </a:br>
            <a:r>
              <a:rPr lang="en-GB" sz="1200" dirty="0">
                <a:latin typeface="Segoe Print" panose="02000600000000000000" pitchFamily="2" charset="0"/>
              </a:rPr>
              <a:t>• Children are taught how to sit safely, chew carefully and eat at an appropriate pace.</a:t>
            </a:r>
            <a:br>
              <a:rPr lang="en-GB" sz="1200" dirty="0">
                <a:latin typeface="Segoe Print" panose="02000600000000000000" pitchFamily="2" charset="0"/>
              </a:rPr>
            </a:br>
            <a:r>
              <a:rPr lang="en-GB" sz="1200" dirty="0">
                <a:latin typeface="Segoe Print" panose="02000600000000000000" pitchFamily="2" charset="0"/>
              </a:rPr>
              <a:t>• Food is prepared and served with children's safety and wellbeing as our priority.</a:t>
            </a:r>
          </a:p>
          <a:p>
            <a:r>
              <a:rPr lang="en-GB" sz="1200" b="1" dirty="0">
                <a:latin typeface="Segoe Print" panose="02000600000000000000" pitchFamily="2" charset="0"/>
              </a:rPr>
              <a:t>Our aim is to make snack and lunchtime a happy, healthy and safe part of every school day.</a:t>
            </a:r>
            <a:endParaRPr lang="en-GB" sz="1200" dirty="0">
              <a:latin typeface="Segoe Print" panose="02000600000000000000" pitchFamily="2" charset="0"/>
            </a:endParaRPr>
          </a:p>
        </p:txBody>
      </p:sp>
      <p:pic>
        <p:nvPicPr>
          <p:cNvPr id="8" name="Picture 7">
            <a:extLst>
              <a:ext uri="{FF2B5EF4-FFF2-40B4-BE49-F238E27FC236}">
                <a16:creationId xmlns:a16="http://schemas.microsoft.com/office/drawing/2014/main" id="{3562F745-8A00-4A94-AB8D-1C6484204765}"/>
              </a:ext>
            </a:extLst>
          </p:cNvPr>
          <p:cNvPicPr>
            <a:picLocks noChangeAspect="1"/>
          </p:cNvPicPr>
          <p:nvPr/>
        </p:nvPicPr>
        <p:blipFill>
          <a:blip r:embed="rId2"/>
          <a:stretch>
            <a:fillRect/>
          </a:stretch>
        </p:blipFill>
        <p:spPr>
          <a:xfrm>
            <a:off x="8661748" y="2172746"/>
            <a:ext cx="2992369" cy="2194404"/>
          </a:xfrm>
          <a:prstGeom prst="rect">
            <a:avLst/>
          </a:prstGeom>
        </p:spPr>
      </p:pic>
    </p:spTree>
    <p:extLst>
      <p:ext uri="{BB962C8B-B14F-4D97-AF65-F5344CB8AC3E}">
        <p14:creationId xmlns:p14="http://schemas.microsoft.com/office/powerpoint/2010/main" val="2868094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AB6237-E36A-4DC8-87D2-6BD391FD71D1}"/>
              </a:ext>
            </a:extLst>
          </p:cNvPr>
          <p:cNvSpPr txBox="1"/>
          <p:nvPr/>
        </p:nvSpPr>
        <p:spPr>
          <a:xfrm>
            <a:off x="224119" y="333124"/>
            <a:ext cx="8848164" cy="5262979"/>
          </a:xfrm>
          <a:prstGeom prst="rect">
            <a:avLst/>
          </a:prstGeom>
          <a:noFill/>
        </p:spPr>
        <p:txBody>
          <a:bodyPr wrap="square">
            <a:spAutoFit/>
          </a:bodyPr>
          <a:lstStyle/>
          <a:p>
            <a:r>
              <a:rPr lang="en-GB" sz="1600" b="1" dirty="0">
                <a:latin typeface="Segoe Print" panose="02000600000000000000" pitchFamily="2" charset="0"/>
              </a:rPr>
              <a:t>EYFS Enrichment &amp; Extra-Curricular Activities</a:t>
            </a:r>
          </a:p>
          <a:p>
            <a:r>
              <a:rPr lang="en-GB" sz="1600" dirty="0">
                <a:latin typeface="Segoe Print" panose="02000600000000000000" pitchFamily="2" charset="0"/>
              </a:rPr>
              <a:t>At Poulton St Chad's, we believe that learning extends beyond the classroom. We provide a range of exciting experiences that enrich children's learning, develop new skills and create lasting memories.</a:t>
            </a:r>
          </a:p>
          <a:p>
            <a:r>
              <a:rPr lang="en-GB" sz="1600" b="1" dirty="0">
                <a:latin typeface="Segoe Print" panose="02000600000000000000" pitchFamily="2" charset="0"/>
              </a:rPr>
              <a:t>Enrichment Opportunities</a:t>
            </a:r>
          </a:p>
          <a:p>
            <a:r>
              <a:rPr lang="en-GB" sz="1600" dirty="0">
                <a:latin typeface="Segoe Print" panose="02000600000000000000" pitchFamily="2" charset="0"/>
              </a:rPr>
              <a:t>🌟 Trip to the Gruffalo Club House to support our learning about fairy tales and storytelling</a:t>
            </a:r>
            <a:br>
              <a:rPr lang="en-GB" sz="1600" dirty="0">
                <a:latin typeface="Segoe Print" panose="02000600000000000000" pitchFamily="2" charset="0"/>
              </a:rPr>
            </a:br>
            <a:r>
              <a:rPr lang="en-GB" sz="1600" dirty="0">
                <a:latin typeface="Segoe Print" panose="02000600000000000000" pitchFamily="2" charset="0"/>
              </a:rPr>
              <a:t>🐞 Visit from the Mini Beast Roadshow, giving children hands-on experiences with a variety of fascinating creatures</a:t>
            </a:r>
            <a:br>
              <a:rPr lang="en-GB" sz="1600" dirty="0">
                <a:latin typeface="Segoe Print" panose="02000600000000000000" pitchFamily="2" charset="0"/>
              </a:rPr>
            </a:br>
            <a:r>
              <a:rPr lang="en-GB" sz="1600" dirty="0">
                <a:latin typeface="Segoe Print" panose="02000600000000000000" pitchFamily="2" charset="0"/>
              </a:rPr>
              <a:t>🎈 Inflatable Day – a fun-filled day of physical activity and enjoyment</a:t>
            </a:r>
            <a:br>
              <a:rPr lang="en-GB" sz="1600" dirty="0">
                <a:latin typeface="Segoe Print" panose="02000600000000000000" pitchFamily="2" charset="0"/>
              </a:rPr>
            </a:br>
            <a:r>
              <a:rPr lang="en-GB" sz="1600" dirty="0">
                <a:latin typeface="Segoe Print" panose="02000600000000000000" pitchFamily="2" charset="0"/>
              </a:rPr>
              <a:t>🍦 Ice Pops in the Garden during warmer weather and ☕ Hot Chocolate in the Garden during colder months, helping us celebrate achievements and enjoy time together outdoors</a:t>
            </a:r>
          </a:p>
          <a:p>
            <a:r>
              <a:rPr lang="en-GB" sz="1600" b="1" dirty="0">
                <a:latin typeface="Segoe Print" panose="02000600000000000000" pitchFamily="2" charset="0"/>
              </a:rPr>
              <a:t>Extra-Curricular Activities</a:t>
            </a:r>
          </a:p>
          <a:p>
            <a:r>
              <a:rPr lang="en-GB" sz="1600" dirty="0">
                <a:latin typeface="Segoe Print" panose="02000600000000000000" pitchFamily="2" charset="0"/>
              </a:rPr>
              <a:t>⚽ Multi-Skills Club to develop coordination, teamwork and confidence</a:t>
            </a:r>
            <a:br>
              <a:rPr lang="en-GB" sz="1600" dirty="0">
                <a:latin typeface="Segoe Print" panose="02000600000000000000" pitchFamily="2" charset="0"/>
              </a:rPr>
            </a:br>
            <a:r>
              <a:rPr lang="en-GB" sz="1600" dirty="0">
                <a:latin typeface="Segoe Print" panose="02000600000000000000" pitchFamily="2" charset="0"/>
              </a:rPr>
              <a:t>🧘 Yoga Club to promote wellbeing, balance and mindfulness</a:t>
            </a:r>
            <a:br>
              <a:rPr lang="en-GB" sz="1600" dirty="0">
                <a:latin typeface="Segoe Print" panose="02000600000000000000" pitchFamily="2" charset="0"/>
              </a:rPr>
            </a:br>
            <a:r>
              <a:rPr lang="en-GB" sz="1600" dirty="0">
                <a:latin typeface="Segoe Print" panose="02000600000000000000" pitchFamily="2" charset="0"/>
              </a:rPr>
              <a:t>🎨 A variety of additional clubs and activities are offered throughout the year</a:t>
            </a:r>
          </a:p>
          <a:p>
            <a:r>
              <a:rPr lang="en-GB" sz="1600" b="1" dirty="0">
                <a:latin typeface="Segoe Print" panose="02000600000000000000" pitchFamily="2" charset="0"/>
              </a:rPr>
              <a:t>Our Aim</a:t>
            </a:r>
          </a:p>
          <a:p>
            <a:r>
              <a:rPr lang="en-GB" sz="1600" dirty="0">
                <a:latin typeface="Segoe Print" panose="02000600000000000000" pitchFamily="2" charset="0"/>
              </a:rPr>
              <a:t>To provide rich, memorable experiences that inspire curiosity, build confidence and foster a love of learning.</a:t>
            </a:r>
          </a:p>
          <a:p>
            <a:r>
              <a:rPr lang="en-GB" sz="1600" b="1" dirty="0">
                <a:latin typeface="Segoe Print" panose="02000600000000000000" pitchFamily="2" charset="0"/>
              </a:rPr>
              <a:t>"Creating happy memories while developing confident, curious learners."</a:t>
            </a:r>
            <a:r>
              <a:rPr lang="en-GB" sz="1600" dirty="0">
                <a:latin typeface="Segoe Print" panose="02000600000000000000" pitchFamily="2" charset="0"/>
              </a:rPr>
              <a:t> 🌟</a:t>
            </a:r>
          </a:p>
        </p:txBody>
      </p:sp>
      <p:pic>
        <p:nvPicPr>
          <p:cNvPr id="8" name="Picture 7">
            <a:extLst>
              <a:ext uri="{FF2B5EF4-FFF2-40B4-BE49-F238E27FC236}">
                <a16:creationId xmlns:a16="http://schemas.microsoft.com/office/drawing/2014/main" id="{08CCA760-A353-4C05-8B84-3ADC3494E523}"/>
              </a:ext>
            </a:extLst>
          </p:cNvPr>
          <p:cNvPicPr>
            <a:picLocks noChangeAspect="1"/>
          </p:cNvPicPr>
          <p:nvPr/>
        </p:nvPicPr>
        <p:blipFill>
          <a:blip r:embed="rId2"/>
          <a:stretch>
            <a:fillRect/>
          </a:stretch>
        </p:blipFill>
        <p:spPr>
          <a:xfrm>
            <a:off x="7858149" y="5120353"/>
            <a:ext cx="1387575" cy="1648766"/>
          </a:xfrm>
          <a:prstGeom prst="rect">
            <a:avLst/>
          </a:prstGeom>
        </p:spPr>
      </p:pic>
      <p:pic>
        <p:nvPicPr>
          <p:cNvPr id="10" name="Picture 9">
            <a:extLst>
              <a:ext uri="{FF2B5EF4-FFF2-40B4-BE49-F238E27FC236}">
                <a16:creationId xmlns:a16="http://schemas.microsoft.com/office/drawing/2014/main" id="{69BE4EF9-44E9-41D8-8A51-CC4DE58A789B}"/>
              </a:ext>
            </a:extLst>
          </p:cNvPr>
          <p:cNvPicPr>
            <a:picLocks noChangeAspect="1"/>
          </p:cNvPicPr>
          <p:nvPr/>
        </p:nvPicPr>
        <p:blipFill>
          <a:blip r:embed="rId3"/>
          <a:stretch>
            <a:fillRect/>
          </a:stretch>
        </p:blipFill>
        <p:spPr>
          <a:xfrm>
            <a:off x="9419165" y="2759249"/>
            <a:ext cx="2511583" cy="1840058"/>
          </a:xfrm>
          <a:prstGeom prst="rect">
            <a:avLst/>
          </a:prstGeom>
        </p:spPr>
      </p:pic>
      <p:pic>
        <p:nvPicPr>
          <p:cNvPr id="12" name="Picture 11">
            <a:extLst>
              <a:ext uri="{FF2B5EF4-FFF2-40B4-BE49-F238E27FC236}">
                <a16:creationId xmlns:a16="http://schemas.microsoft.com/office/drawing/2014/main" id="{9534D20D-D3F7-473E-ADF9-F91412B86C26}"/>
              </a:ext>
            </a:extLst>
          </p:cNvPr>
          <p:cNvPicPr>
            <a:picLocks noChangeAspect="1"/>
          </p:cNvPicPr>
          <p:nvPr/>
        </p:nvPicPr>
        <p:blipFill>
          <a:blip r:embed="rId4"/>
          <a:stretch>
            <a:fillRect/>
          </a:stretch>
        </p:blipFill>
        <p:spPr>
          <a:xfrm>
            <a:off x="9376329" y="4872933"/>
            <a:ext cx="2552559" cy="1896186"/>
          </a:xfrm>
          <a:prstGeom prst="rect">
            <a:avLst/>
          </a:prstGeom>
        </p:spPr>
      </p:pic>
      <p:pic>
        <p:nvPicPr>
          <p:cNvPr id="14" name="Picture 13">
            <a:extLst>
              <a:ext uri="{FF2B5EF4-FFF2-40B4-BE49-F238E27FC236}">
                <a16:creationId xmlns:a16="http://schemas.microsoft.com/office/drawing/2014/main" id="{494CA8DD-595B-4419-BB92-9DDBA99709D7}"/>
              </a:ext>
            </a:extLst>
          </p:cNvPr>
          <p:cNvPicPr>
            <a:picLocks noChangeAspect="1"/>
          </p:cNvPicPr>
          <p:nvPr/>
        </p:nvPicPr>
        <p:blipFill>
          <a:blip r:embed="rId5"/>
          <a:stretch>
            <a:fillRect/>
          </a:stretch>
        </p:blipFill>
        <p:spPr>
          <a:xfrm>
            <a:off x="9163884" y="516299"/>
            <a:ext cx="2648384" cy="1840058"/>
          </a:xfrm>
          <a:prstGeom prst="rect">
            <a:avLst/>
          </a:prstGeom>
        </p:spPr>
      </p:pic>
    </p:spTree>
    <p:extLst>
      <p:ext uri="{BB962C8B-B14F-4D97-AF65-F5344CB8AC3E}">
        <p14:creationId xmlns:p14="http://schemas.microsoft.com/office/powerpoint/2010/main" val="1502463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E5FA09-7C14-4D84-B827-919C55C38392}"/>
              </a:ext>
            </a:extLst>
          </p:cNvPr>
          <p:cNvSpPr txBox="1"/>
          <p:nvPr/>
        </p:nvSpPr>
        <p:spPr>
          <a:xfrm>
            <a:off x="497542" y="175387"/>
            <a:ext cx="10694894" cy="6740307"/>
          </a:xfrm>
          <a:prstGeom prst="rect">
            <a:avLst/>
          </a:prstGeom>
          <a:noFill/>
        </p:spPr>
        <p:txBody>
          <a:bodyPr wrap="square">
            <a:spAutoFit/>
          </a:bodyPr>
          <a:lstStyle/>
          <a:p>
            <a:r>
              <a:rPr lang="en-GB" sz="1600" b="1" dirty="0">
                <a:latin typeface="Segoe Print" panose="02000600000000000000" pitchFamily="2" charset="0"/>
              </a:rPr>
              <a:t>Collective Worship at Poulton St Chad's</a:t>
            </a:r>
          </a:p>
          <a:p>
            <a:r>
              <a:rPr lang="en-GB" sz="1600" dirty="0">
                <a:latin typeface="Segoe Print" panose="02000600000000000000" pitchFamily="2" charset="0"/>
              </a:rPr>
              <a:t>As a Church of England school, Collective Worship is an important part of our daily life and helps us to grow together as a caring Christian community.</a:t>
            </a:r>
          </a:p>
          <a:p>
            <a:endParaRPr lang="en-GB" sz="1600" dirty="0">
              <a:latin typeface="Segoe Print" panose="02000600000000000000" pitchFamily="2" charset="0"/>
            </a:endParaRPr>
          </a:p>
          <a:p>
            <a:r>
              <a:rPr lang="en-GB" sz="1600" dirty="0">
                <a:latin typeface="Segoe Print" panose="02000600000000000000" pitchFamily="2" charset="0"/>
              </a:rPr>
              <a:t>Daily Prayers</a:t>
            </a:r>
          </a:p>
          <a:p>
            <a:r>
              <a:rPr lang="en-GB" sz="1600" dirty="0">
                <a:latin typeface="Segoe Print" panose="02000600000000000000" pitchFamily="2" charset="0"/>
              </a:rPr>
              <a:t>• In the morning during worship begin our day together</a:t>
            </a:r>
            <a:br>
              <a:rPr lang="en-GB" sz="1600" dirty="0">
                <a:latin typeface="Segoe Print" panose="02000600000000000000" pitchFamily="2" charset="0"/>
              </a:rPr>
            </a:br>
            <a:r>
              <a:rPr lang="en-GB" sz="1600" dirty="0">
                <a:latin typeface="Segoe Print" panose="02000600000000000000" pitchFamily="2" charset="0"/>
              </a:rPr>
              <a:t>• Before lunch to give thanks for our food</a:t>
            </a:r>
            <a:br>
              <a:rPr lang="en-GB" sz="1600" dirty="0">
                <a:latin typeface="Segoe Print" panose="02000600000000000000" pitchFamily="2" charset="0"/>
              </a:rPr>
            </a:br>
            <a:r>
              <a:rPr lang="en-GB" sz="1600" dirty="0">
                <a:latin typeface="Segoe Print" panose="02000600000000000000" pitchFamily="2" charset="0"/>
              </a:rPr>
              <a:t>• At the end of the day to reflect and give thanks</a:t>
            </a:r>
          </a:p>
          <a:p>
            <a:endParaRPr lang="en-GB" sz="1600" dirty="0">
              <a:latin typeface="Segoe Print" panose="02000600000000000000" pitchFamily="2" charset="0"/>
            </a:endParaRPr>
          </a:p>
          <a:p>
            <a:r>
              <a:rPr lang="en-GB" sz="1600" b="1" dirty="0">
                <a:latin typeface="Segoe Print" panose="02000600000000000000" pitchFamily="2" charset="0"/>
              </a:rPr>
              <a:t>Daily Worship</a:t>
            </a:r>
          </a:p>
          <a:p>
            <a:r>
              <a:rPr lang="en-GB" sz="1600" dirty="0">
                <a:latin typeface="Segoe Print" panose="02000600000000000000" pitchFamily="2" charset="0"/>
              </a:rPr>
              <a:t>• Children take part in Collective Worship every day.</a:t>
            </a:r>
            <a:br>
              <a:rPr lang="en-GB" sz="1600" dirty="0">
                <a:latin typeface="Segoe Print" panose="02000600000000000000" pitchFamily="2" charset="0"/>
              </a:rPr>
            </a:br>
            <a:r>
              <a:rPr lang="en-GB" sz="1600" dirty="0">
                <a:latin typeface="Segoe Print" panose="02000600000000000000" pitchFamily="2" charset="0"/>
              </a:rPr>
              <a:t>• Worship may be held as a whole school, in key stages, or within individual classes.</a:t>
            </a:r>
            <a:br>
              <a:rPr lang="en-GB" sz="1600" dirty="0">
                <a:latin typeface="Segoe Print" panose="02000600000000000000" pitchFamily="2" charset="0"/>
              </a:rPr>
            </a:br>
            <a:r>
              <a:rPr lang="en-GB" sz="1600" dirty="0">
                <a:latin typeface="Segoe Print" panose="02000600000000000000" pitchFamily="2" charset="0"/>
              </a:rPr>
              <a:t>• We explore Christian values, Bible stories, prayer, reflection and important world events.</a:t>
            </a:r>
            <a:br>
              <a:rPr lang="en-GB" sz="1600" dirty="0">
                <a:latin typeface="Segoe Print" panose="02000600000000000000" pitchFamily="2" charset="0"/>
              </a:rPr>
            </a:br>
            <a:r>
              <a:rPr lang="en-GB" sz="1600" dirty="0">
                <a:latin typeface="Segoe Print" panose="02000600000000000000" pitchFamily="2" charset="0"/>
              </a:rPr>
              <a:t>• Children are encouraged to think deeply, ask questions and reflect on their own beliefs and experiences.</a:t>
            </a:r>
          </a:p>
          <a:p>
            <a:endParaRPr lang="en-GB" sz="1600" b="1" dirty="0">
              <a:latin typeface="Segoe Print" panose="02000600000000000000" pitchFamily="2" charset="0"/>
            </a:endParaRPr>
          </a:p>
          <a:p>
            <a:r>
              <a:rPr lang="en-GB" sz="1600" b="1" dirty="0">
                <a:latin typeface="Segoe Print" panose="02000600000000000000" pitchFamily="2" charset="0"/>
              </a:rPr>
              <a:t>Working with Our Church</a:t>
            </a:r>
          </a:p>
          <a:p>
            <a:r>
              <a:rPr lang="en-GB" sz="1600" dirty="0">
                <a:latin typeface="Segoe Print" panose="02000600000000000000" pitchFamily="2" charset="0"/>
              </a:rPr>
              <a:t>• We are fortunate to have a strong partnership with St Chad's Church.</a:t>
            </a:r>
            <a:br>
              <a:rPr lang="en-GB" sz="1600" dirty="0">
                <a:latin typeface="Segoe Print" panose="02000600000000000000" pitchFamily="2" charset="0"/>
              </a:rPr>
            </a:br>
            <a:r>
              <a:rPr lang="en-GB" sz="1600" dirty="0">
                <a:latin typeface="Segoe Print" panose="02000600000000000000" pitchFamily="2" charset="0"/>
              </a:rPr>
              <a:t>• Reverend Keighley visits school each week to lead Collective Worship with the children.</a:t>
            </a:r>
            <a:br>
              <a:rPr lang="en-GB" sz="1600" dirty="0">
                <a:latin typeface="Segoe Print" panose="02000600000000000000" pitchFamily="2" charset="0"/>
              </a:rPr>
            </a:br>
            <a:r>
              <a:rPr lang="en-GB" sz="1600" dirty="0">
                <a:latin typeface="Segoe Print" panose="02000600000000000000" pitchFamily="2" charset="0"/>
              </a:rPr>
              <a:t>• These sessions help children to deepen their understanding of Christian faith and values in an engaging and meaningful way.</a:t>
            </a:r>
          </a:p>
          <a:p>
            <a:pPr marL="285750" indent="-285750">
              <a:buFont typeface="Arial" panose="020B0604020202020204" pitchFamily="34" charset="0"/>
              <a:buChar char="•"/>
            </a:pPr>
            <a:r>
              <a:rPr lang="en-GB" sz="1600" dirty="0">
                <a:latin typeface="Segoe Print" panose="02000600000000000000" pitchFamily="2" charset="0"/>
              </a:rPr>
              <a:t>We regularly visit St Chad's Church throughout the year for special services and celebrations, helping children strengthen their connection with our church community.</a:t>
            </a:r>
          </a:p>
          <a:p>
            <a:endParaRPr lang="en-GB" sz="1600" b="1" dirty="0">
              <a:latin typeface="Segoe Print" panose="02000600000000000000" pitchFamily="2" charset="0"/>
            </a:endParaRPr>
          </a:p>
          <a:p>
            <a:r>
              <a:rPr lang="en-GB" sz="1600" b="1" dirty="0">
                <a:latin typeface="Segoe Print" panose="02000600000000000000" pitchFamily="2" charset="0"/>
              </a:rPr>
              <a:t>Our Aim</a:t>
            </a:r>
          </a:p>
          <a:p>
            <a:r>
              <a:rPr lang="en-GB" sz="1600" dirty="0">
                <a:latin typeface="Segoe Print" panose="02000600000000000000" pitchFamily="2" charset="0"/>
              </a:rPr>
              <a:t>Through Collective Worship, we encourage children to develop kindness, respect, compassion and a sense of belonging within our school family.</a:t>
            </a:r>
          </a:p>
        </p:txBody>
      </p:sp>
      <p:pic>
        <p:nvPicPr>
          <p:cNvPr id="9" name="Picture 8">
            <a:extLst>
              <a:ext uri="{FF2B5EF4-FFF2-40B4-BE49-F238E27FC236}">
                <a16:creationId xmlns:a16="http://schemas.microsoft.com/office/drawing/2014/main" id="{6C2679A1-8538-4402-AEE8-B0B5ACED0C1E}"/>
              </a:ext>
            </a:extLst>
          </p:cNvPr>
          <p:cNvPicPr>
            <a:picLocks noChangeAspect="1"/>
          </p:cNvPicPr>
          <p:nvPr/>
        </p:nvPicPr>
        <p:blipFill>
          <a:blip r:embed="rId2"/>
          <a:stretch>
            <a:fillRect/>
          </a:stretch>
        </p:blipFill>
        <p:spPr>
          <a:xfrm>
            <a:off x="9189510" y="834350"/>
            <a:ext cx="2610471" cy="1917815"/>
          </a:xfrm>
          <a:prstGeom prst="rect">
            <a:avLst/>
          </a:prstGeom>
        </p:spPr>
      </p:pic>
    </p:spTree>
    <p:extLst>
      <p:ext uri="{BB962C8B-B14F-4D97-AF65-F5344CB8AC3E}">
        <p14:creationId xmlns:p14="http://schemas.microsoft.com/office/powerpoint/2010/main" val="1923490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444BF32C-AAF9-4B34-A038-16A8677D195D}"/>
              </a:ext>
            </a:extLst>
          </p:cNvPr>
          <p:cNvPicPr>
            <a:picLocks noChangeAspect="1"/>
          </p:cNvPicPr>
          <p:nvPr/>
        </p:nvPicPr>
        <p:blipFill rotWithShape="1">
          <a:blip r:embed="rId2">
            <a:extLst>
              <a:ext uri="{28A0092B-C50C-407E-A947-70E740481C1C}">
                <a14:useLocalDpi xmlns:a14="http://schemas.microsoft.com/office/drawing/2010/main" val="0"/>
              </a:ext>
            </a:extLst>
          </a:blip>
          <a:srcRect l="21265" t="16264" r="8315" b="5125"/>
          <a:stretch/>
        </p:blipFill>
        <p:spPr>
          <a:xfrm>
            <a:off x="821820" y="443136"/>
            <a:ext cx="10186838" cy="6200942"/>
          </a:xfrm>
          <a:prstGeom prst="rect">
            <a:avLst/>
          </a:prstGeom>
        </p:spPr>
      </p:pic>
    </p:spTree>
    <p:extLst>
      <p:ext uri="{BB962C8B-B14F-4D97-AF65-F5344CB8AC3E}">
        <p14:creationId xmlns:p14="http://schemas.microsoft.com/office/powerpoint/2010/main" val="2417233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05F2F0-284D-4F8B-B169-24F9D7798484}"/>
              </a:ext>
            </a:extLst>
          </p:cNvPr>
          <p:cNvPicPr>
            <a:picLocks noChangeAspect="1"/>
          </p:cNvPicPr>
          <p:nvPr/>
        </p:nvPicPr>
        <p:blipFill>
          <a:blip r:embed="rId2"/>
          <a:stretch>
            <a:fillRect/>
          </a:stretch>
        </p:blipFill>
        <p:spPr>
          <a:xfrm>
            <a:off x="7846727" y="269285"/>
            <a:ext cx="4058402" cy="3159715"/>
          </a:xfrm>
          <a:prstGeom prst="rect">
            <a:avLst/>
          </a:prstGeom>
        </p:spPr>
      </p:pic>
      <p:pic>
        <p:nvPicPr>
          <p:cNvPr id="10" name="Picture 9">
            <a:extLst>
              <a:ext uri="{FF2B5EF4-FFF2-40B4-BE49-F238E27FC236}">
                <a16:creationId xmlns:a16="http://schemas.microsoft.com/office/drawing/2014/main" id="{10265C67-5871-449C-B8D1-BCA588B0E23A}"/>
              </a:ext>
            </a:extLst>
          </p:cNvPr>
          <p:cNvPicPr>
            <a:picLocks noChangeAspect="1"/>
          </p:cNvPicPr>
          <p:nvPr/>
        </p:nvPicPr>
        <p:blipFill>
          <a:blip r:embed="rId3"/>
          <a:stretch>
            <a:fillRect/>
          </a:stretch>
        </p:blipFill>
        <p:spPr>
          <a:xfrm>
            <a:off x="8946776" y="3831056"/>
            <a:ext cx="2393577" cy="2535898"/>
          </a:xfrm>
          <a:prstGeom prst="rect">
            <a:avLst/>
          </a:prstGeom>
        </p:spPr>
      </p:pic>
      <p:sp>
        <p:nvSpPr>
          <p:cNvPr id="12" name="TextBox 11">
            <a:extLst>
              <a:ext uri="{FF2B5EF4-FFF2-40B4-BE49-F238E27FC236}">
                <a16:creationId xmlns:a16="http://schemas.microsoft.com/office/drawing/2014/main" id="{A1747428-64D3-4FE6-890C-3D5C86DCE851}"/>
              </a:ext>
            </a:extLst>
          </p:cNvPr>
          <p:cNvSpPr txBox="1"/>
          <p:nvPr/>
        </p:nvSpPr>
        <p:spPr>
          <a:xfrm>
            <a:off x="672354" y="289679"/>
            <a:ext cx="6096000" cy="3816429"/>
          </a:xfrm>
          <a:prstGeom prst="rect">
            <a:avLst/>
          </a:prstGeom>
          <a:noFill/>
        </p:spPr>
        <p:txBody>
          <a:bodyPr wrap="square">
            <a:spAutoFit/>
          </a:bodyPr>
          <a:lstStyle/>
          <a:p>
            <a:pPr algn="l" fontAlgn="base"/>
            <a:r>
              <a:rPr lang="en-GB" sz="1600" b="1" i="0" u="sng" dirty="0">
                <a:effectLst/>
                <a:latin typeface="Segoe Print" panose="02000600000000000000" pitchFamily="2" charset="0"/>
              </a:rPr>
              <a:t>Uniform</a:t>
            </a:r>
          </a:p>
          <a:p>
            <a:pPr algn="l" fontAlgn="base"/>
            <a:r>
              <a:rPr lang="en-GB" sz="1600" b="1" i="0" dirty="0">
                <a:effectLst/>
                <a:latin typeface="Segoe Print" panose="02000600000000000000" pitchFamily="2" charset="0"/>
              </a:rPr>
              <a:t>Uniform is stocked by Bispham Clothing (7 All Hallows Rd, Blackpool FY2 0AS, Phone: 01253 353701).</a:t>
            </a:r>
          </a:p>
          <a:p>
            <a:pPr algn="l" fontAlgn="base"/>
            <a:endParaRPr lang="en-GB" sz="1600" b="1" i="0" dirty="0">
              <a:effectLst/>
              <a:latin typeface="Segoe Print" panose="02000600000000000000" pitchFamily="2" charset="0"/>
            </a:endParaRPr>
          </a:p>
          <a:p>
            <a:pPr algn="l" fontAlgn="base"/>
            <a:r>
              <a:rPr lang="en-GB" sz="1600" b="1" i="0" dirty="0">
                <a:effectLst/>
                <a:latin typeface="Segoe Print" panose="02000600000000000000" pitchFamily="2" charset="0"/>
              </a:rPr>
              <a:t>Please ensure all items are named on the inside, you will find some name labels in your starter packs that friends have provided for you.</a:t>
            </a:r>
          </a:p>
          <a:p>
            <a:pPr algn="l" fontAlgn="base"/>
            <a:r>
              <a:rPr lang="en-GB" sz="1600" b="1" i="0" dirty="0">
                <a:effectLst/>
                <a:latin typeface="Segoe Print" panose="02000600000000000000" pitchFamily="2" charset="0"/>
              </a:rPr>
              <a:t>Having names or initials emblazoned on the outside of your child’s clothing is not allowed- this can be a safeguarding risk.</a:t>
            </a:r>
          </a:p>
          <a:p>
            <a:pPr algn="l" fontAlgn="base"/>
            <a:endParaRPr lang="en-GB" sz="1600" b="1" i="0" dirty="0">
              <a:effectLst/>
              <a:latin typeface="Segoe Print" panose="02000600000000000000" pitchFamily="2" charset="0"/>
            </a:endParaRPr>
          </a:p>
          <a:p>
            <a:pPr algn="l" fontAlgn="base"/>
            <a:r>
              <a:rPr lang="en-GB" sz="1600" b="1" i="0" dirty="0">
                <a:effectLst/>
                <a:latin typeface="Segoe Print" panose="02000600000000000000" pitchFamily="2" charset="0"/>
              </a:rPr>
              <a:t>Children in EYFS, Year 1 and Year 2 are asked to have a book bag for school as we do not have enough space for large rucksacks.</a:t>
            </a:r>
          </a:p>
          <a:p>
            <a:pPr algn="l" fontAlgn="base"/>
            <a:endParaRPr lang="en-GB" b="1" i="0" dirty="0">
              <a:solidFill>
                <a:srgbClr val="515151"/>
              </a:solidFill>
              <a:effectLst/>
              <a:latin typeface="+mj-lt"/>
            </a:endParaRPr>
          </a:p>
        </p:txBody>
      </p:sp>
      <p:sp>
        <p:nvSpPr>
          <p:cNvPr id="14" name="TextBox 13">
            <a:extLst>
              <a:ext uri="{FF2B5EF4-FFF2-40B4-BE49-F238E27FC236}">
                <a16:creationId xmlns:a16="http://schemas.microsoft.com/office/drawing/2014/main" id="{5D75AE4C-CA5E-4047-8677-1CAF27710932}"/>
              </a:ext>
            </a:extLst>
          </p:cNvPr>
          <p:cNvSpPr txBox="1"/>
          <p:nvPr/>
        </p:nvSpPr>
        <p:spPr>
          <a:xfrm>
            <a:off x="735107" y="4259997"/>
            <a:ext cx="6096000" cy="2062103"/>
          </a:xfrm>
          <a:prstGeom prst="rect">
            <a:avLst/>
          </a:prstGeom>
          <a:noFill/>
        </p:spPr>
        <p:txBody>
          <a:bodyPr wrap="square">
            <a:spAutoFit/>
          </a:bodyPr>
          <a:lstStyle/>
          <a:p>
            <a:r>
              <a:rPr lang="en-GB" sz="1600" b="1" i="0" u="sng" dirty="0">
                <a:effectLst/>
                <a:latin typeface="Segoe Print" panose="02000600000000000000" pitchFamily="2" charset="0"/>
              </a:rPr>
              <a:t>Hair styles</a:t>
            </a:r>
          </a:p>
          <a:p>
            <a:r>
              <a:rPr lang="en-GB" sz="1600" b="1" i="0" dirty="0">
                <a:effectLst/>
                <a:latin typeface="Segoe Print" panose="02000600000000000000" pitchFamily="2" charset="0"/>
              </a:rPr>
              <a:t>Long hair needs to be tied back. Hair ribbons/bobbles/headbands etc should be school colours or neutral (black/brown) and not sparkly or over-sized. Coloured hair braids/beads and hair gel are not allowed. There should be no extreme hair styles, such as dyed hair, braids, fashion cuts, shaved heads or patterns shaved into hair.</a:t>
            </a:r>
            <a:endParaRPr lang="en-GB" sz="1600" dirty="0">
              <a:latin typeface="Segoe Print" panose="02000600000000000000" pitchFamily="2" charset="0"/>
            </a:endParaRPr>
          </a:p>
        </p:txBody>
      </p:sp>
    </p:spTree>
    <p:extLst>
      <p:ext uri="{BB962C8B-B14F-4D97-AF65-F5344CB8AC3E}">
        <p14:creationId xmlns:p14="http://schemas.microsoft.com/office/powerpoint/2010/main" val="177579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00F003-54A6-403C-A6FE-7A4C3534C0A8}"/>
              </a:ext>
            </a:extLst>
          </p:cNvPr>
          <p:cNvPicPr>
            <a:picLocks noChangeAspect="1"/>
          </p:cNvPicPr>
          <p:nvPr/>
        </p:nvPicPr>
        <p:blipFill>
          <a:blip r:embed="rId2"/>
          <a:stretch>
            <a:fillRect/>
          </a:stretch>
        </p:blipFill>
        <p:spPr>
          <a:xfrm>
            <a:off x="933450" y="442748"/>
            <a:ext cx="5880869" cy="5822929"/>
          </a:xfrm>
          <a:prstGeom prst="rect">
            <a:avLst/>
          </a:prstGeom>
        </p:spPr>
      </p:pic>
      <p:sp>
        <p:nvSpPr>
          <p:cNvPr id="11" name="TextBox 10">
            <a:extLst>
              <a:ext uri="{FF2B5EF4-FFF2-40B4-BE49-F238E27FC236}">
                <a16:creationId xmlns:a16="http://schemas.microsoft.com/office/drawing/2014/main" id="{2921D230-283D-4FC7-B69B-FA7864015DDD}"/>
              </a:ext>
            </a:extLst>
          </p:cNvPr>
          <p:cNvSpPr txBox="1"/>
          <p:nvPr/>
        </p:nvSpPr>
        <p:spPr>
          <a:xfrm>
            <a:off x="7419975" y="1400175"/>
            <a:ext cx="4619625" cy="2862322"/>
          </a:xfrm>
          <a:prstGeom prst="rect">
            <a:avLst/>
          </a:prstGeom>
          <a:noFill/>
        </p:spPr>
        <p:txBody>
          <a:bodyPr wrap="square" rtlCol="0">
            <a:spAutoFit/>
          </a:bodyPr>
          <a:lstStyle/>
          <a:p>
            <a:r>
              <a:rPr lang="en-GB" dirty="0">
                <a:latin typeface="Segoe Print" panose="02000600000000000000" pitchFamily="2" charset="0"/>
              </a:rPr>
              <a:t>Here are a few things that you can do at home to help your child be ready for starting school.</a:t>
            </a:r>
          </a:p>
          <a:p>
            <a:endParaRPr lang="en-GB" dirty="0">
              <a:latin typeface="Segoe Print" panose="02000600000000000000" pitchFamily="2" charset="0"/>
            </a:endParaRPr>
          </a:p>
          <a:p>
            <a:r>
              <a:rPr lang="en-GB" dirty="0">
                <a:latin typeface="Segoe Print" panose="02000600000000000000" pitchFamily="2" charset="0"/>
              </a:rPr>
              <a:t>At Poulton St Chads we strive to promote parental partnerships. We want the very best for your children and believe that working together will help your little ones achieve big things.</a:t>
            </a:r>
          </a:p>
        </p:txBody>
      </p:sp>
    </p:spTree>
    <p:extLst>
      <p:ext uri="{BB962C8B-B14F-4D97-AF65-F5344CB8AC3E}">
        <p14:creationId xmlns:p14="http://schemas.microsoft.com/office/powerpoint/2010/main" val="201890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2CB36A-D6BC-42DC-810B-61CA899F7F00}"/>
              </a:ext>
            </a:extLst>
          </p:cNvPr>
          <p:cNvSpPr txBox="1"/>
          <p:nvPr/>
        </p:nvSpPr>
        <p:spPr>
          <a:xfrm>
            <a:off x="367553" y="116541"/>
            <a:ext cx="12192000" cy="6740307"/>
          </a:xfrm>
          <a:prstGeom prst="rect">
            <a:avLst/>
          </a:prstGeom>
          <a:noFill/>
        </p:spPr>
        <p:txBody>
          <a:bodyPr wrap="square">
            <a:spAutoFit/>
          </a:bodyPr>
          <a:lstStyle/>
          <a:p>
            <a:r>
              <a:rPr lang="en-GB" sz="1600" b="1" dirty="0">
                <a:latin typeface="Segoe Print" panose="02000600000000000000" pitchFamily="2" charset="0"/>
              </a:rPr>
              <a:t>Behaviour at St Chad’s</a:t>
            </a:r>
          </a:p>
          <a:p>
            <a:endParaRPr lang="en-GB" sz="1600" b="1" dirty="0">
              <a:latin typeface="Segoe Print" panose="02000600000000000000" pitchFamily="2" charset="0"/>
            </a:endParaRPr>
          </a:p>
          <a:p>
            <a:r>
              <a:rPr lang="en-GB" sz="1600" b="1" dirty="0">
                <a:latin typeface="Segoe Print" panose="02000600000000000000" pitchFamily="2" charset="0"/>
              </a:rPr>
              <a:t>Our Aim</a:t>
            </a:r>
            <a:endParaRPr lang="en-GB" sz="1600" dirty="0">
              <a:latin typeface="Segoe Print" panose="02000600000000000000" pitchFamily="2" charset="0"/>
            </a:endParaRPr>
          </a:p>
          <a:p>
            <a:pPr>
              <a:buFont typeface="Arial" panose="020B0604020202020204" pitchFamily="34" charset="0"/>
              <a:buChar char="•"/>
            </a:pPr>
            <a:r>
              <a:rPr lang="en-GB" sz="1600" dirty="0">
                <a:latin typeface="Segoe Print" panose="02000600000000000000" pitchFamily="2" charset="0"/>
              </a:rPr>
              <a:t>We want every child to feel </a:t>
            </a:r>
            <a:r>
              <a:rPr lang="en-GB" sz="1600" b="1" dirty="0">
                <a:latin typeface="Segoe Print" panose="02000600000000000000" pitchFamily="2" charset="0"/>
              </a:rPr>
              <a:t>happy, safe, included and valued</a:t>
            </a:r>
            <a:r>
              <a:rPr lang="en-GB" sz="1600" dirty="0">
                <a:latin typeface="Segoe Print" panose="02000600000000000000" pitchFamily="2" charset="0"/>
              </a:rPr>
              <a:t>. </a:t>
            </a:r>
          </a:p>
          <a:p>
            <a:pPr>
              <a:buFont typeface="Arial" panose="020B0604020202020204" pitchFamily="34" charset="0"/>
              <a:buChar char="•"/>
            </a:pPr>
            <a:r>
              <a:rPr lang="en-GB" sz="1600" dirty="0">
                <a:latin typeface="Segoe Print" panose="02000600000000000000" pitchFamily="2" charset="0"/>
              </a:rPr>
              <a:t>We help children learn how to make positive choices and build strong friendships. </a:t>
            </a:r>
          </a:p>
          <a:p>
            <a:pPr>
              <a:buFont typeface="Arial" panose="020B0604020202020204" pitchFamily="34" charset="0"/>
              <a:buChar char="•"/>
            </a:pPr>
            <a:r>
              <a:rPr lang="en-GB" sz="1600" dirty="0">
                <a:latin typeface="Segoe Print" panose="02000600000000000000" pitchFamily="2" charset="0"/>
              </a:rPr>
              <a:t>We work together with families to encourage kindness, respect and confidence. </a:t>
            </a:r>
          </a:p>
          <a:p>
            <a:endParaRPr lang="en-GB" sz="1600" b="1" dirty="0">
              <a:latin typeface="Segoe Print" panose="02000600000000000000" pitchFamily="2" charset="0"/>
            </a:endParaRPr>
          </a:p>
          <a:p>
            <a:r>
              <a:rPr lang="en-GB" sz="1600" b="1" dirty="0">
                <a:latin typeface="Segoe Print" panose="02000600000000000000" pitchFamily="2" charset="0"/>
              </a:rPr>
              <a:t>Our Three Golden Rules</a:t>
            </a:r>
            <a:br>
              <a:rPr lang="en-GB" sz="1600" dirty="0">
                <a:latin typeface="Segoe Print" panose="02000600000000000000" pitchFamily="2" charset="0"/>
              </a:rPr>
            </a:br>
            <a:r>
              <a:rPr lang="en-GB" sz="1600" dirty="0">
                <a:latin typeface="Segoe Print" panose="02000600000000000000" pitchFamily="2" charset="0"/>
              </a:rPr>
              <a:t>⭐ </a:t>
            </a:r>
            <a:r>
              <a:rPr lang="en-GB" sz="1600" b="1" dirty="0">
                <a:latin typeface="Segoe Print" panose="02000600000000000000" pitchFamily="2" charset="0"/>
              </a:rPr>
              <a:t>Be Safe</a:t>
            </a:r>
            <a:br>
              <a:rPr lang="en-GB" sz="1600" dirty="0">
                <a:latin typeface="Segoe Print" panose="02000600000000000000" pitchFamily="2" charset="0"/>
              </a:rPr>
            </a:br>
            <a:r>
              <a:rPr lang="en-GB" sz="1600" dirty="0">
                <a:latin typeface="Segoe Print" panose="02000600000000000000" pitchFamily="2" charset="0"/>
              </a:rPr>
              <a:t>⭐ </a:t>
            </a:r>
            <a:r>
              <a:rPr lang="en-GB" sz="1600" b="1" dirty="0">
                <a:latin typeface="Segoe Print" panose="02000600000000000000" pitchFamily="2" charset="0"/>
              </a:rPr>
              <a:t>Be Kind</a:t>
            </a:r>
            <a:br>
              <a:rPr lang="en-GB" sz="1600" dirty="0">
                <a:latin typeface="Segoe Print" panose="02000600000000000000" pitchFamily="2" charset="0"/>
              </a:rPr>
            </a:br>
            <a:r>
              <a:rPr lang="en-GB" sz="1600" dirty="0">
                <a:latin typeface="Segoe Print" panose="02000600000000000000" pitchFamily="2" charset="0"/>
              </a:rPr>
              <a:t>⭐ </a:t>
            </a:r>
            <a:r>
              <a:rPr lang="en-GB" sz="1600" b="1" dirty="0">
                <a:latin typeface="Segoe Print" panose="02000600000000000000" pitchFamily="2" charset="0"/>
              </a:rPr>
              <a:t>Be Respectful</a:t>
            </a:r>
            <a:endParaRPr lang="en-GB" sz="1600" dirty="0">
              <a:latin typeface="Segoe Print" panose="02000600000000000000" pitchFamily="2" charset="0"/>
            </a:endParaRPr>
          </a:p>
          <a:p>
            <a:endParaRPr lang="en-GB" sz="1600" b="1" dirty="0">
              <a:latin typeface="Segoe Print" panose="02000600000000000000" pitchFamily="2" charset="0"/>
            </a:endParaRPr>
          </a:p>
          <a:p>
            <a:r>
              <a:rPr lang="en-GB" sz="1600" b="1" dirty="0">
                <a:latin typeface="Segoe Print" panose="02000600000000000000" pitchFamily="2" charset="0"/>
              </a:rPr>
              <a:t>How We Celebrate Positive Behaviour</a:t>
            </a:r>
            <a:endParaRPr lang="en-GB" sz="1600" dirty="0">
              <a:latin typeface="Segoe Print" panose="02000600000000000000" pitchFamily="2" charset="0"/>
            </a:endParaRPr>
          </a:p>
          <a:p>
            <a:pPr>
              <a:buFont typeface="Arial" panose="020B0604020202020204" pitchFamily="34" charset="0"/>
              <a:buChar char="•"/>
            </a:pPr>
            <a:r>
              <a:rPr lang="en-GB" sz="1600" dirty="0">
                <a:latin typeface="Segoe Print" panose="02000600000000000000" pitchFamily="2" charset="0"/>
              </a:rPr>
              <a:t>Praise and encouragement </a:t>
            </a:r>
          </a:p>
          <a:p>
            <a:pPr>
              <a:buFont typeface="Arial" panose="020B0604020202020204" pitchFamily="34" charset="0"/>
              <a:buChar char="•"/>
            </a:pPr>
            <a:r>
              <a:rPr lang="en-GB" sz="1600" dirty="0">
                <a:latin typeface="Segoe Print" panose="02000600000000000000" pitchFamily="2" charset="0"/>
              </a:rPr>
              <a:t>House points and certificates </a:t>
            </a:r>
          </a:p>
          <a:p>
            <a:pPr>
              <a:buFont typeface="Arial" panose="020B0604020202020204" pitchFamily="34" charset="0"/>
              <a:buChar char="•"/>
            </a:pPr>
            <a:r>
              <a:rPr lang="en-GB" sz="1600" dirty="0">
                <a:latin typeface="Segoe Print" panose="02000600000000000000" pitchFamily="2" charset="0"/>
              </a:rPr>
              <a:t>Stickers and recognition </a:t>
            </a:r>
          </a:p>
          <a:p>
            <a:pPr>
              <a:buFont typeface="Arial" panose="020B0604020202020204" pitchFamily="34" charset="0"/>
              <a:buChar char="•"/>
            </a:pPr>
            <a:r>
              <a:rPr lang="en-GB" sz="1600" dirty="0">
                <a:latin typeface="Segoe Print" panose="02000600000000000000" pitchFamily="2" charset="0"/>
              </a:rPr>
              <a:t>Special responsibilities </a:t>
            </a:r>
          </a:p>
          <a:p>
            <a:pPr>
              <a:buFont typeface="Arial" panose="020B0604020202020204" pitchFamily="34" charset="0"/>
              <a:buChar char="•"/>
            </a:pPr>
            <a:r>
              <a:rPr lang="en-GB" sz="1600" dirty="0">
                <a:latin typeface="Segoe Print" panose="02000600000000000000" pitchFamily="2" charset="0"/>
              </a:rPr>
              <a:t>Positive messages home </a:t>
            </a:r>
          </a:p>
          <a:p>
            <a:endParaRPr lang="en-GB" sz="1600" b="1" dirty="0">
              <a:latin typeface="Segoe Print" panose="02000600000000000000" pitchFamily="2" charset="0"/>
            </a:endParaRPr>
          </a:p>
          <a:p>
            <a:r>
              <a:rPr lang="en-GB" sz="1600" b="1" dirty="0">
                <a:latin typeface="Segoe Print" panose="02000600000000000000" pitchFamily="2" charset="0"/>
              </a:rPr>
              <a:t>When Children Make Wrong Choices</a:t>
            </a:r>
            <a:endParaRPr lang="en-GB" sz="1600" dirty="0">
              <a:latin typeface="Segoe Print" panose="02000600000000000000" pitchFamily="2" charset="0"/>
            </a:endParaRPr>
          </a:p>
          <a:p>
            <a:pPr>
              <a:buFont typeface="Arial" panose="020B0604020202020204" pitchFamily="34" charset="0"/>
              <a:buChar char="•"/>
            </a:pPr>
            <a:r>
              <a:rPr lang="en-GB" sz="1600" dirty="0">
                <a:latin typeface="Segoe Print" panose="02000600000000000000" pitchFamily="2" charset="0"/>
              </a:rPr>
              <a:t>We use mistakes as opportunities to learn. </a:t>
            </a:r>
          </a:p>
          <a:p>
            <a:pPr>
              <a:buFont typeface="Arial" panose="020B0604020202020204" pitchFamily="34" charset="0"/>
              <a:buChar char="•"/>
            </a:pPr>
            <a:r>
              <a:rPr lang="en-GB" sz="1600" dirty="0">
                <a:latin typeface="Segoe Print" panose="02000600000000000000" pitchFamily="2" charset="0"/>
              </a:rPr>
              <a:t>Staff help children understand their choices and repair relationships. </a:t>
            </a:r>
          </a:p>
          <a:p>
            <a:pPr>
              <a:buFont typeface="Arial" panose="020B0604020202020204" pitchFamily="34" charset="0"/>
              <a:buChar char="•"/>
            </a:pPr>
            <a:r>
              <a:rPr lang="en-GB" sz="1600" dirty="0">
                <a:latin typeface="Segoe Print" panose="02000600000000000000" pitchFamily="2" charset="0"/>
              </a:rPr>
              <a:t>Consequences may include a reminder, time to reflect, or loss of a privilege. </a:t>
            </a:r>
          </a:p>
          <a:p>
            <a:pPr>
              <a:buFont typeface="Arial" panose="020B0604020202020204" pitchFamily="34" charset="0"/>
              <a:buChar char="•"/>
            </a:pPr>
            <a:r>
              <a:rPr lang="en-GB" sz="1600" dirty="0">
                <a:latin typeface="Segoe Print" panose="02000600000000000000" pitchFamily="2" charset="0"/>
              </a:rPr>
              <a:t>We always use a calm, fair and consistent approach. </a:t>
            </a:r>
          </a:p>
          <a:p>
            <a:endParaRPr lang="en-GB" sz="1600" b="1" dirty="0">
              <a:latin typeface="Segoe Print" panose="02000600000000000000" pitchFamily="2" charset="0"/>
            </a:endParaRPr>
          </a:p>
          <a:p>
            <a:r>
              <a:rPr lang="en-GB" sz="1600" b="1" dirty="0">
                <a:latin typeface="Segoe Print" panose="02000600000000000000" pitchFamily="2" charset="0"/>
              </a:rPr>
              <a:t>Our Goal:</a:t>
            </a:r>
            <a:r>
              <a:rPr lang="en-GB" sz="1600" dirty="0">
                <a:latin typeface="Segoe Print" panose="02000600000000000000" pitchFamily="2" charset="0"/>
              </a:rPr>
              <a:t> To help every child develop the skills to make good choices, show kindness, and enjoy being part of our school community. 🌟</a:t>
            </a:r>
          </a:p>
        </p:txBody>
      </p:sp>
      <p:pic>
        <p:nvPicPr>
          <p:cNvPr id="9" name="Picture 8">
            <a:extLst>
              <a:ext uri="{FF2B5EF4-FFF2-40B4-BE49-F238E27FC236}">
                <a16:creationId xmlns:a16="http://schemas.microsoft.com/office/drawing/2014/main" id="{12904DB7-690D-4D71-A680-D71CDE7DE9D5}"/>
              </a:ext>
            </a:extLst>
          </p:cNvPr>
          <p:cNvPicPr>
            <a:picLocks noChangeAspect="1"/>
          </p:cNvPicPr>
          <p:nvPr/>
        </p:nvPicPr>
        <p:blipFill>
          <a:blip r:embed="rId2"/>
          <a:stretch>
            <a:fillRect/>
          </a:stretch>
        </p:blipFill>
        <p:spPr>
          <a:xfrm>
            <a:off x="7863468" y="823412"/>
            <a:ext cx="3529210" cy="4541689"/>
          </a:xfrm>
          <a:prstGeom prst="rect">
            <a:avLst/>
          </a:prstGeom>
        </p:spPr>
      </p:pic>
    </p:spTree>
    <p:extLst>
      <p:ext uri="{BB962C8B-B14F-4D97-AF65-F5344CB8AC3E}">
        <p14:creationId xmlns:p14="http://schemas.microsoft.com/office/powerpoint/2010/main" val="2409183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0D6B3D-C254-4A8B-826E-350F5532E25E}"/>
              </a:ext>
            </a:extLst>
          </p:cNvPr>
          <p:cNvSpPr txBox="1"/>
          <p:nvPr/>
        </p:nvSpPr>
        <p:spPr>
          <a:xfrm>
            <a:off x="770964" y="291022"/>
            <a:ext cx="9063318" cy="5909310"/>
          </a:xfrm>
          <a:prstGeom prst="rect">
            <a:avLst/>
          </a:prstGeom>
          <a:noFill/>
        </p:spPr>
        <p:txBody>
          <a:bodyPr wrap="square">
            <a:spAutoFit/>
          </a:bodyPr>
          <a:lstStyle/>
          <a:p>
            <a:r>
              <a:rPr lang="en-GB" b="1" dirty="0">
                <a:latin typeface="Segoe Print" panose="02000600000000000000" pitchFamily="2" charset="0"/>
              </a:rPr>
              <a:t>Special Educational Needs and Disabilities (SEND)</a:t>
            </a:r>
          </a:p>
          <a:p>
            <a:endParaRPr lang="en-GB" dirty="0">
              <a:latin typeface="Segoe Print" panose="02000600000000000000" pitchFamily="2" charset="0"/>
            </a:endParaRPr>
          </a:p>
          <a:p>
            <a:r>
              <a:rPr lang="en-GB" dirty="0">
                <a:latin typeface="Segoe Print" panose="02000600000000000000" pitchFamily="2" charset="0"/>
              </a:rPr>
              <a:t>At Poulton St Chad's, we are committed to ensuring that every child feels valued, included and supported to achieve their full potential.</a:t>
            </a:r>
          </a:p>
          <a:p>
            <a:endParaRPr lang="en-GB" b="1" dirty="0">
              <a:latin typeface="Segoe Print" panose="02000600000000000000" pitchFamily="2" charset="0"/>
            </a:endParaRPr>
          </a:p>
          <a:p>
            <a:r>
              <a:rPr lang="en-GB" b="1" dirty="0">
                <a:latin typeface="Segoe Print" panose="02000600000000000000" pitchFamily="2" charset="0"/>
              </a:rPr>
              <a:t>How We Support Children</a:t>
            </a:r>
          </a:p>
          <a:p>
            <a:r>
              <a:rPr lang="en-GB" dirty="0">
                <a:latin typeface="Segoe Print" panose="02000600000000000000" pitchFamily="2" charset="0"/>
              </a:rPr>
              <a:t>• High-quality teaching that meets the needs of all learners</a:t>
            </a:r>
            <a:br>
              <a:rPr lang="en-GB" dirty="0">
                <a:latin typeface="Segoe Print" panose="02000600000000000000" pitchFamily="2" charset="0"/>
              </a:rPr>
            </a:br>
            <a:r>
              <a:rPr lang="en-GB" dirty="0">
                <a:latin typeface="Segoe Print" panose="02000600000000000000" pitchFamily="2" charset="0"/>
              </a:rPr>
              <a:t>• Early identification of additional needs and close monitoring of progress</a:t>
            </a:r>
            <a:br>
              <a:rPr lang="en-GB" dirty="0">
                <a:latin typeface="Segoe Print" panose="02000600000000000000" pitchFamily="2" charset="0"/>
              </a:rPr>
            </a:br>
            <a:r>
              <a:rPr lang="en-GB" dirty="0">
                <a:latin typeface="Segoe Print" panose="02000600000000000000" pitchFamily="2" charset="0"/>
              </a:rPr>
              <a:t>• Individual support and targeted interventions where appropriate</a:t>
            </a:r>
            <a:br>
              <a:rPr lang="en-GB" dirty="0">
                <a:latin typeface="Segoe Print" panose="02000600000000000000" pitchFamily="2" charset="0"/>
              </a:rPr>
            </a:br>
            <a:r>
              <a:rPr lang="en-GB" dirty="0">
                <a:latin typeface="Segoe Print" panose="02000600000000000000" pitchFamily="2" charset="0"/>
              </a:rPr>
              <a:t>• Support for communication, social, emotional and sensory needs</a:t>
            </a:r>
            <a:br>
              <a:rPr lang="en-GB" dirty="0">
                <a:latin typeface="Segoe Print" panose="02000600000000000000" pitchFamily="2" charset="0"/>
              </a:rPr>
            </a:br>
            <a:r>
              <a:rPr lang="en-GB" dirty="0">
                <a:latin typeface="Segoe Print" panose="02000600000000000000" pitchFamily="2" charset="0"/>
              </a:rPr>
              <a:t>• Strong partnerships with parents and external agencies</a:t>
            </a:r>
          </a:p>
          <a:p>
            <a:endParaRPr lang="en-GB" b="1" dirty="0">
              <a:latin typeface="Segoe Print" panose="02000600000000000000" pitchFamily="2" charset="0"/>
            </a:endParaRPr>
          </a:p>
          <a:p>
            <a:r>
              <a:rPr lang="en-GB" b="1" dirty="0">
                <a:latin typeface="Segoe Print" panose="02000600000000000000" pitchFamily="2" charset="0"/>
              </a:rPr>
              <a:t>Working Together</a:t>
            </a:r>
          </a:p>
          <a:p>
            <a:r>
              <a:rPr lang="en-GB" dirty="0">
                <a:latin typeface="Segoe Print" panose="02000600000000000000" pitchFamily="2" charset="0"/>
              </a:rPr>
              <a:t>We believe that parents are key partners in their child's learning journey. We encourage open communication and will always work closely with families to ensure the best outcomes for every child.</a:t>
            </a:r>
          </a:p>
          <a:p>
            <a:endParaRPr lang="en-GB" b="1" dirty="0">
              <a:latin typeface="Segoe Print" panose="02000600000000000000" pitchFamily="2" charset="0"/>
            </a:endParaRPr>
          </a:p>
          <a:p>
            <a:r>
              <a:rPr lang="en-GB" b="1" dirty="0">
                <a:latin typeface="Segoe Print" panose="02000600000000000000" pitchFamily="2" charset="0"/>
              </a:rPr>
              <a:t>Need to Talk?</a:t>
            </a:r>
          </a:p>
          <a:p>
            <a:r>
              <a:rPr lang="en-GB" dirty="0">
                <a:latin typeface="Segoe Print" panose="02000600000000000000" pitchFamily="2" charset="0"/>
              </a:rPr>
              <a:t>If you have any concerns about your child's development, learning or wellbeing, please speak to your child's class teacher. Our SENDCo is also available to offer advice and support.</a:t>
            </a:r>
          </a:p>
        </p:txBody>
      </p:sp>
    </p:spTree>
    <p:extLst>
      <p:ext uri="{BB962C8B-B14F-4D97-AF65-F5344CB8AC3E}">
        <p14:creationId xmlns:p14="http://schemas.microsoft.com/office/powerpoint/2010/main" val="2432399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C802D-988A-448C-9C45-9D49B97DAD19}"/>
              </a:ext>
            </a:extLst>
          </p:cNvPr>
          <p:cNvPicPr>
            <a:picLocks noChangeAspect="1"/>
          </p:cNvPicPr>
          <p:nvPr/>
        </p:nvPicPr>
        <p:blipFill>
          <a:blip r:embed="rId2"/>
          <a:stretch>
            <a:fillRect/>
          </a:stretch>
        </p:blipFill>
        <p:spPr>
          <a:xfrm>
            <a:off x="6338065" y="196485"/>
            <a:ext cx="5272532" cy="2439483"/>
          </a:xfrm>
          <a:prstGeom prst="rect">
            <a:avLst/>
          </a:prstGeom>
        </p:spPr>
      </p:pic>
      <p:pic>
        <p:nvPicPr>
          <p:cNvPr id="7" name="Picture 6">
            <a:extLst>
              <a:ext uri="{FF2B5EF4-FFF2-40B4-BE49-F238E27FC236}">
                <a16:creationId xmlns:a16="http://schemas.microsoft.com/office/drawing/2014/main" id="{897D0A81-E52D-472F-9FA1-FC8AFF05EC7C}"/>
              </a:ext>
            </a:extLst>
          </p:cNvPr>
          <p:cNvPicPr>
            <a:picLocks noChangeAspect="1"/>
          </p:cNvPicPr>
          <p:nvPr/>
        </p:nvPicPr>
        <p:blipFill>
          <a:blip r:embed="rId3"/>
          <a:stretch>
            <a:fillRect/>
          </a:stretch>
        </p:blipFill>
        <p:spPr>
          <a:xfrm>
            <a:off x="6338065" y="3429000"/>
            <a:ext cx="4769207" cy="3081465"/>
          </a:xfrm>
          <a:prstGeom prst="rect">
            <a:avLst/>
          </a:prstGeom>
        </p:spPr>
      </p:pic>
      <p:pic>
        <p:nvPicPr>
          <p:cNvPr id="9" name="Picture 8">
            <a:extLst>
              <a:ext uri="{FF2B5EF4-FFF2-40B4-BE49-F238E27FC236}">
                <a16:creationId xmlns:a16="http://schemas.microsoft.com/office/drawing/2014/main" id="{95406ABB-1E66-470E-B2A6-EA0C10D8946D}"/>
              </a:ext>
            </a:extLst>
          </p:cNvPr>
          <p:cNvPicPr>
            <a:picLocks noChangeAspect="1"/>
          </p:cNvPicPr>
          <p:nvPr/>
        </p:nvPicPr>
        <p:blipFill>
          <a:blip r:embed="rId4"/>
          <a:stretch>
            <a:fillRect/>
          </a:stretch>
        </p:blipFill>
        <p:spPr>
          <a:xfrm>
            <a:off x="1084728" y="3429000"/>
            <a:ext cx="4644744" cy="3254188"/>
          </a:xfrm>
          <a:prstGeom prst="rect">
            <a:avLst/>
          </a:prstGeom>
        </p:spPr>
      </p:pic>
      <p:sp>
        <p:nvSpPr>
          <p:cNvPr id="10" name="TextBox 9">
            <a:extLst>
              <a:ext uri="{FF2B5EF4-FFF2-40B4-BE49-F238E27FC236}">
                <a16:creationId xmlns:a16="http://schemas.microsoft.com/office/drawing/2014/main" id="{AD9CA6BE-E820-4622-B794-ED4D2DCEC2D2}"/>
              </a:ext>
            </a:extLst>
          </p:cNvPr>
          <p:cNvSpPr txBox="1"/>
          <p:nvPr/>
        </p:nvSpPr>
        <p:spPr>
          <a:xfrm>
            <a:off x="856649" y="1272988"/>
            <a:ext cx="5100901" cy="1477328"/>
          </a:xfrm>
          <a:prstGeom prst="rect">
            <a:avLst/>
          </a:prstGeom>
          <a:noFill/>
        </p:spPr>
        <p:txBody>
          <a:bodyPr wrap="square" rtlCol="0">
            <a:spAutoFit/>
          </a:bodyPr>
          <a:lstStyle/>
          <a:p>
            <a:r>
              <a:rPr lang="en-GB" dirty="0">
                <a:latin typeface="Segoe Print" panose="02000600000000000000" pitchFamily="2" charset="0"/>
              </a:rPr>
              <a:t>Any information you need can be found on our school website within our induction page and class page. All home learning menus and newsletters are posted on our class pages.</a:t>
            </a:r>
          </a:p>
        </p:txBody>
      </p:sp>
    </p:spTree>
    <p:extLst>
      <p:ext uri="{BB962C8B-B14F-4D97-AF65-F5344CB8AC3E}">
        <p14:creationId xmlns:p14="http://schemas.microsoft.com/office/powerpoint/2010/main" val="147759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D44C12-1E33-4C92-967A-A870703781AA}"/>
              </a:ext>
            </a:extLst>
          </p:cNvPr>
          <p:cNvSpPr txBox="1"/>
          <p:nvPr/>
        </p:nvSpPr>
        <p:spPr>
          <a:xfrm>
            <a:off x="726140" y="707027"/>
            <a:ext cx="8695765" cy="5262979"/>
          </a:xfrm>
          <a:prstGeom prst="rect">
            <a:avLst/>
          </a:prstGeom>
          <a:noFill/>
        </p:spPr>
        <p:txBody>
          <a:bodyPr wrap="square">
            <a:spAutoFit/>
          </a:bodyPr>
          <a:lstStyle/>
          <a:p>
            <a:r>
              <a:rPr lang="en-GB" sz="1400" b="1" dirty="0">
                <a:latin typeface="Segoe Print" panose="02000600000000000000" pitchFamily="2" charset="0"/>
              </a:rPr>
              <a:t>Out of School Club</a:t>
            </a:r>
          </a:p>
          <a:p>
            <a:r>
              <a:rPr lang="en-GB" sz="1400" b="1" dirty="0">
                <a:latin typeface="Segoe Print" panose="02000600000000000000" pitchFamily="2" charset="0"/>
              </a:rPr>
              <a:t>Before and After School Care at Poulton St. Chad's</a:t>
            </a:r>
          </a:p>
          <a:p>
            <a:r>
              <a:rPr lang="en-GB" sz="1400" dirty="0">
                <a:latin typeface="Segoe Print" panose="02000600000000000000" pitchFamily="2" charset="0"/>
              </a:rPr>
              <a:t>We understand that families may require childcare outside of the school day, and we are pleased to offer our </a:t>
            </a:r>
            <a:r>
              <a:rPr lang="en-GB" sz="1400" b="1" dirty="0">
                <a:latin typeface="Segoe Print" panose="02000600000000000000" pitchFamily="2" charset="0"/>
              </a:rPr>
              <a:t>Out of School Club</a:t>
            </a:r>
            <a:r>
              <a:rPr lang="en-GB" sz="1400" dirty="0">
                <a:latin typeface="Segoe Print" panose="02000600000000000000" pitchFamily="2" charset="0"/>
              </a:rPr>
              <a:t> to support working parents and carers.</a:t>
            </a:r>
          </a:p>
          <a:p>
            <a:r>
              <a:rPr lang="en-GB" sz="1400" b="1" dirty="0">
                <a:latin typeface="Segoe Print" panose="02000600000000000000" pitchFamily="2" charset="0"/>
              </a:rPr>
              <a:t>What We Offer</a:t>
            </a:r>
          </a:p>
          <a:p>
            <a:pPr>
              <a:buFont typeface="Arial" panose="020B0604020202020204" pitchFamily="34" charset="0"/>
              <a:buChar char="•"/>
            </a:pPr>
            <a:r>
              <a:rPr lang="en-GB" sz="1400" dirty="0">
                <a:latin typeface="Segoe Print" panose="02000600000000000000" pitchFamily="2" charset="0"/>
              </a:rPr>
              <a:t>A safe, caring, and welcoming environment for children.</a:t>
            </a:r>
          </a:p>
          <a:p>
            <a:pPr>
              <a:buFont typeface="Arial" panose="020B0604020202020204" pitchFamily="34" charset="0"/>
              <a:buChar char="•"/>
            </a:pPr>
            <a:r>
              <a:rPr lang="en-GB" sz="1400" dirty="0">
                <a:latin typeface="Segoe Print" panose="02000600000000000000" pitchFamily="2" charset="0"/>
              </a:rPr>
              <a:t>Before and after school childcare for pupils attending Poulton St. Chad's.</a:t>
            </a:r>
          </a:p>
          <a:p>
            <a:pPr>
              <a:buFont typeface="Arial" panose="020B0604020202020204" pitchFamily="34" charset="0"/>
              <a:buChar char="•"/>
            </a:pPr>
            <a:r>
              <a:rPr lang="en-GB" sz="1400" dirty="0">
                <a:latin typeface="Segoe Print" panose="02000600000000000000" pitchFamily="2" charset="0"/>
              </a:rPr>
              <a:t>A range of engaging activities, including:</a:t>
            </a:r>
          </a:p>
          <a:p>
            <a:pPr marL="742950" lvl="1" indent="-285750">
              <a:buFont typeface="Arial" panose="020B0604020202020204" pitchFamily="34" charset="0"/>
              <a:buChar char="•"/>
            </a:pPr>
            <a:r>
              <a:rPr lang="en-GB" sz="1400" dirty="0">
                <a:latin typeface="Segoe Print" panose="02000600000000000000" pitchFamily="2" charset="0"/>
              </a:rPr>
              <a:t>Arts and crafts</a:t>
            </a:r>
          </a:p>
          <a:p>
            <a:pPr marL="742950" lvl="1" indent="-285750">
              <a:buFont typeface="Arial" panose="020B0604020202020204" pitchFamily="34" charset="0"/>
              <a:buChar char="•"/>
            </a:pPr>
            <a:r>
              <a:rPr lang="en-GB" sz="1400" dirty="0">
                <a:latin typeface="Segoe Print" panose="02000600000000000000" pitchFamily="2" charset="0"/>
              </a:rPr>
              <a:t>Games and puzzles</a:t>
            </a:r>
          </a:p>
          <a:p>
            <a:pPr marL="742950" lvl="1" indent="-285750">
              <a:buFont typeface="Arial" panose="020B0604020202020204" pitchFamily="34" charset="0"/>
              <a:buChar char="•"/>
            </a:pPr>
            <a:r>
              <a:rPr lang="en-GB" sz="1400" dirty="0">
                <a:latin typeface="Segoe Print" panose="02000600000000000000" pitchFamily="2" charset="0"/>
              </a:rPr>
              <a:t>Outdoor play</a:t>
            </a:r>
          </a:p>
          <a:p>
            <a:pPr marL="742950" lvl="1" indent="-285750">
              <a:buFont typeface="Arial" panose="020B0604020202020204" pitchFamily="34" charset="0"/>
              <a:buChar char="•"/>
            </a:pPr>
            <a:r>
              <a:rPr lang="en-GB" sz="1400" dirty="0">
                <a:latin typeface="Segoe Print" panose="02000600000000000000" pitchFamily="2" charset="0"/>
              </a:rPr>
              <a:t>Reading and quiet activities</a:t>
            </a:r>
          </a:p>
          <a:p>
            <a:pPr marL="742950" lvl="1" indent="-285750">
              <a:buFont typeface="Arial" panose="020B0604020202020204" pitchFamily="34" charset="0"/>
              <a:buChar char="•"/>
            </a:pPr>
            <a:r>
              <a:rPr lang="en-GB" sz="1400" dirty="0">
                <a:latin typeface="Segoe Print" panose="02000600000000000000" pitchFamily="2" charset="0"/>
              </a:rPr>
              <a:t>Opportunities to socialise with friends</a:t>
            </a:r>
          </a:p>
          <a:p>
            <a:r>
              <a:rPr lang="en-GB" sz="1400" b="1" dirty="0">
                <a:latin typeface="Segoe Print" panose="02000600000000000000" pitchFamily="2" charset="0"/>
              </a:rPr>
              <a:t>Benefits for Children</a:t>
            </a:r>
          </a:p>
          <a:p>
            <a:pPr>
              <a:buFont typeface="Arial" panose="020B0604020202020204" pitchFamily="34" charset="0"/>
              <a:buChar char="•"/>
            </a:pPr>
            <a:r>
              <a:rPr lang="en-GB" sz="1400" dirty="0">
                <a:latin typeface="Segoe Print" panose="02000600000000000000" pitchFamily="2" charset="0"/>
              </a:rPr>
              <a:t>Familiar school surroundings and trusted staff.</a:t>
            </a:r>
          </a:p>
          <a:p>
            <a:pPr>
              <a:buFont typeface="Arial" panose="020B0604020202020204" pitchFamily="34" charset="0"/>
              <a:buChar char="•"/>
            </a:pPr>
            <a:r>
              <a:rPr lang="en-GB" sz="1400" dirty="0">
                <a:latin typeface="Segoe Print" panose="02000600000000000000" pitchFamily="2" charset="0"/>
              </a:rPr>
              <a:t>A relaxed and enjoyable start or end to the school day.</a:t>
            </a:r>
          </a:p>
          <a:p>
            <a:pPr>
              <a:buFont typeface="Arial" panose="020B0604020202020204" pitchFamily="34" charset="0"/>
              <a:buChar char="•"/>
            </a:pPr>
            <a:r>
              <a:rPr lang="en-GB" sz="1400" dirty="0">
                <a:latin typeface="Segoe Print" panose="02000600000000000000" pitchFamily="2" charset="0"/>
              </a:rPr>
              <a:t>Opportunities to develop independence, confidence, and friendships.</a:t>
            </a:r>
          </a:p>
          <a:p>
            <a:r>
              <a:rPr lang="en-GB" sz="1400" b="1" dirty="0">
                <a:latin typeface="Segoe Print" panose="02000600000000000000" pitchFamily="2" charset="0"/>
              </a:rPr>
              <a:t>Booking and Further Information</a:t>
            </a:r>
          </a:p>
          <a:p>
            <a:pPr>
              <a:buFont typeface="Arial" panose="020B0604020202020204" pitchFamily="34" charset="0"/>
              <a:buChar char="•"/>
            </a:pPr>
            <a:r>
              <a:rPr lang="en-GB" sz="1400" dirty="0">
                <a:latin typeface="Segoe Print" panose="02000600000000000000" pitchFamily="2" charset="0"/>
              </a:rPr>
              <a:t>Places can be booked through the school office.</a:t>
            </a:r>
          </a:p>
          <a:p>
            <a:pPr>
              <a:buFont typeface="Arial" panose="020B0604020202020204" pitchFamily="34" charset="0"/>
              <a:buChar char="•"/>
            </a:pPr>
            <a:r>
              <a:rPr lang="en-GB" sz="1400" dirty="0">
                <a:latin typeface="Segoe Print" panose="02000600000000000000" pitchFamily="2" charset="0"/>
              </a:rPr>
              <a:t>Details of session times, availability and current charges are available from the school.</a:t>
            </a:r>
          </a:p>
          <a:p>
            <a:pPr>
              <a:buFont typeface="Arial" panose="020B0604020202020204" pitchFamily="34" charset="0"/>
              <a:buChar char="•"/>
            </a:pPr>
            <a:r>
              <a:rPr lang="en-GB" sz="1400" dirty="0">
                <a:latin typeface="Segoe Print" panose="02000600000000000000" pitchFamily="2" charset="0"/>
              </a:rPr>
              <a:t>We recommend booking in advance where possible to secure a place.</a:t>
            </a:r>
          </a:p>
          <a:p>
            <a:r>
              <a:rPr lang="en-GB" sz="1400" b="1" dirty="0">
                <a:latin typeface="Segoe Print" panose="02000600000000000000" pitchFamily="2" charset="0"/>
              </a:rPr>
              <a:t>Supporting Our Families</a:t>
            </a:r>
          </a:p>
          <a:p>
            <a:r>
              <a:rPr lang="en-GB" sz="1400" dirty="0">
                <a:latin typeface="Segoe Print" panose="02000600000000000000" pitchFamily="2" charset="0"/>
              </a:rPr>
              <a:t>Our Out of School Club provides flexible childcare while ensuring children continue to feel happy, safe, and supported as part of the Poulton St. Chad's school community.</a:t>
            </a:r>
          </a:p>
        </p:txBody>
      </p:sp>
      <p:pic>
        <p:nvPicPr>
          <p:cNvPr id="7" name="Picture 6">
            <a:extLst>
              <a:ext uri="{FF2B5EF4-FFF2-40B4-BE49-F238E27FC236}">
                <a16:creationId xmlns:a16="http://schemas.microsoft.com/office/drawing/2014/main" id="{D4FB7289-78B3-445E-A58B-3A394B32D745}"/>
              </a:ext>
            </a:extLst>
          </p:cNvPr>
          <p:cNvPicPr>
            <a:picLocks noChangeAspect="1"/>
          </p:cNvPicPr>
          <p:nvPr/>
        </p:nvPicPr>
        <p:blipFill>
          <a:blip r:embed="rId2"/>
          <a:stretch>
            <a:fillRect/>
          </a:stretch>
        </p:blipFill>
        <p:spPr>
          <a:xfrm>
            <a:off x="7578448" y="2349082"/>
            <a:ext cx="4039810" cy="1846416"/>
          </a:xfrm>
          <a:prstGeom prst="rect">
            <a:avLst/>
          </a:prstGeom>
        </p:spPr>
      </p:pic>
    </p:spTree>
    <p:extLst>
      <p:ext uri="{BB962C8B-B14F-4D97-AF65-F5344CB8AC3E}">
        <p14:creationId xmlns:p14="http://schemas.microsoft.com/office/powerpoint/2010/main" val="1175943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7D34F7-B508-4D10-B352-2755BF84C04A}"/>
              </a:ext>
            </a:extLst>
          </p:cNvPr>
          <p:cNvSpPr txBox="1"/>
          <p:nvPr/>
        </p:nvSpPr>
        <p:spPr>
          <a:xfrm>
            <a:off x="619125" y="790575"/>
            <a:ext cx="9820275" cy="4247317"/>
          </a:xfrm>
          <a:prstGeom prst="rect">
            <a:avLst/>
          </a:prstGeom>
          <a:noFill/>
        </p:spPr>
        <p:txBody>
          <a:bodyPr wrap="square" rtlCol="0">
            <a:spAutoFit/>
          </a:bodyPr>
          <a:lstStyle/>
          <a:p>
            <a:r>
              <a:rPr lang="en-GB" dirty="0"/>
              <a:t>Useful Contacts</a:t>
            </a:r>
          </a:p>
          <a:p>
            <a:endParaRPr lang="en-GB" dirty="0"/>
          </a:p>
          <a:p>
            <a:r>
              <a:rPr lang="en-GB" dirty="0"/>
              <a:t>Teacher Email:</a:t>
            </a:r>
          </a:p>
          <a:p>
            <a:r>
              <a:rPr lang="en-GB" dirty="0">
                <a:hlinkClick r:id="rId2"/>
              </a:rPr>
              <a:t>mrsarcher@poultonstchadsce.lancs.sch.uk</a:t>
            </a:r>
            <a:endParaRPr lang="en-GB" dirty="0"/>
          </a:p>
          <a:p>
            <a:endParaRPr lang="en-GB" dirty="0"/>
          </a:p>
          <a:p>
            <a:r>
              <a:rPr lang="en-GB" dirty="0"/>
              <a:t>School Bursar:</a:t>
            </a:r>
          </a:p>
          <a:p>
            <a:r>
              <a:rPr lang="en-GB" dirty="0">
                <a:hlinkClick r:id="rId3"/>
              </a:rPr>
              <a:t>bursar@poultonstchadsce.lancs.sch.uk</a:t>
            </a:r>
            <a:endParaRPr lang="en-GB" dirty="0"/>
          </a:p>
          <a:p>
            <a:endParaRPr lang="en-GB" dirty="0"/>
          </a:p>
          <a:p>
            <a:r>
              <a:rPr lang="en-GB" dirty="0"/>
              <a:t>Family Support Worker:</a:t>
            </a:r>
          </a:p>
          <a:p>
            <a:r>
              <a:rPr lang="en-GB" dirty="0">
                <a:hlinkClick r:id="rId4"/>
              </a:rPr>
              <a:t>fsw@poultonstchadsce.lancs.sch.uk</a:t>
            </a:r>
            <a:endParaRPr lang="en-GB" dirty="0"/>
          </a:p>
          <a:p>
            <a:endParaRPr lang="en-GB" dirty="0"/>
          </a:p>
          <a:p>
            <a:r>
              <a:rPr lang="en-GB" dirty="0"/>
              <a:t>Attendance and Breakfast and Afterschool Club:</a:t>
            </a:r>
          </a:p>
          <a:p>
            <a:r>
              <a:rPr lang="en-GB" dirty="0">
                <a:hlinkClick r:id="rId5"/>
              </a:rPr>
              <a:t>l.cameron@poultonstchadsce.lancs.sch.uk</a:t>
            </a:r>
            <a:endParaRPr lang="en-GB" dirty="0"/>
          </a:p>
          <a:p>
            <a:endParaRPr lang="en-GB" dirty="0"/>
          </a:p>
          <a:p>
            <a:endParaRPr lang="en-GB" dirty="0"/>
          </a:p>
        </p:txBody>
      </p:sp>
    </p:spTree>
    <p:extLst>
      <p:ext uri="{BB962C8B-B14F-4D97-AF65-F5344CB8AC3E}">
        <p14:creationId xmlns:p14="http://schemas.microsoft.com/office/powerpoint/2010/main" val="291886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7059" y="1581854"/>
            <a:ext cx="6096000" cy="4616648"/>
          </a:xfrm>
          <a:prstGeom prst="rect">
            <a:avLst/>
          </a:prstGeom>
        </p:spPr>
        <p:txBody>
          <a:bodyPr>
            <a:spAutoFit/>
          </a:bodyPr>
          <a:lstStyle/>
          <a:p>
            <a:r>
              <a:rPr lang="en-GB" sz="1400" b="1" dirty="0">
                <a:latin typeface="Segoe Print" panose="02000600000000000000" pitchFamily="2" charset="0"/>
              </a:rPr>
              <a:t>Your Child Is Unique – How We Support Them in Reception</a:t>
            </a:r>
          </a:p>
          <a:p>
            <a:r>
              <a:rPr lang="en-GB" sz="1400" dirty="0">
                <a:latin typeface="Segoe Print" panose="02000600000000000000" pitchFamily="2" charset="0"/>
              </a:rPr>
              <a:t>As your child begins their exciting journey in Reception, we want you to know that one of the most important things we believe in – and follow – is the idea that </a:t>
            </a:r>
            <a:r>
              <a:rPr lang="en-GB" sz="1400" b="1" dirty="0">
                <a:latin typeface="Segoe Print" panose="02000600000000000000" pitchFamily="2" charset="0"/>
              </a:rPr>
              <a:t>every child is unique</a:t>
            </a:r>
            <a:r>
              <a:rPr lang="en-GB" sz="1400" dirty="0">
                <a:latin typeface="Segoe Print" panose="02000600000000000000" pitchFamily="2" charset="0"/>
              </a:rPr>
              <a:t>.</a:t>
            </a:r>
          </a:p>
          <a:p>
            <a:r>
              <a:rPr lang="en-GB" sz="1400" dirty="0">
                <a:latin typeface="Segoe Print" panose="02000600000000000000" pitchFamily="2" charset="0"/>
              </a:rPr>
              <a:t>This is part of the </a:t>
            </a:r>
            <a:r>
              <a:rPr lang="en-GB" sz="1400" b="1" dirty="0">
                <a:latin typeface="Segoe Print" panose="02000600000000000000" pitchFamily="2" charset="0"/>
              </a:rPr>
              <a:t>Early Years Foundation Stage (EYFS)</a:t>
            </a:r>
            <a:r>
              <a:rPr lang="en-GB" sz="1400" dirty="0">
                <a:latin typeface="Segoe Print" panose="02000600000000000000" pitchFamily="2" charset="0"/>
              </a:rPr>
              <a:t>, the national framework we use to support children’s learning, development, and wellbeing.</a:t>
            </a:r>
          </a:p>
          <a:p>
            <a:endParaRPr lang="en-GB" sz="1400" dirty="0">
              <a:latin typeface="Segoe Print" panose="02000600000000000000" pitchFamily="2" charset="0"/>
            </a:endParaRPr>
          </a:p>
          <a:p>
            <a:endParaRPr lang="en-GB" sz="1400" dirty="0">
              <a:latin typeface="Segoe Print" panose="02000600000000000000" pitchFamily="2" charset="0"/>
            </a:endParaRPr>
          </a:p>
          <a:p>
            <a:r>
              <a:rPr lang="en-GB" sz="1400" b="1" dirty="0">
                <a:latin typeface="Segoe Print" panose="02000600000000000000" pitchFamily="2" charset="0"/>
              </a:rPr>
              <a:t>What Does "The Unique Child" Mean?</a:t>
            </a:r>
          </a:p>
          <a:p>
            <a:r>
              <a:rPr lang="en-GB" sz="1400" dirty="0">
                <a:latin typeface="Segoe Print" panose="02000600000000000000" pitchFamily="2" charset="0"/>
              </a:rPr>
              <a:t>It means we see – and value – your child as an individual. Every child has their own personality, interests, strengths, and way of learning. Some children love to talk and ask lots of questions, while others are quieter and like to watch and think before they join in. All of this is perfectly normal – and celebrated!</a:t>
            </a:r>
          </a:p>
          <a:p>
            <a:r>
              <a:rPr lang="en-GB" sz="1400" dirty="0">
                <a:latin typeface="Segoe Print" panose="02000600000000000000" pitchFamily="2" charset="0"/>
              </a:rPr>
              <a:t>In Reception, we don’t expect children to all learn the same things at the same time or in the same way. Instead, we:</a:t>
            </a:r>
          </a:p>
          <a:p>
            <a:pPr>
              <a:buFont typeface="Arial" panose="020B0604020202020204" pitchFamily="34" charset="0"/>
              <a:buChar char="•"/>
            </a:pPr>
            <a:r>
              <a:rPr lang="en-GB" sz="1400" dirty="0">
                <a:latin typeface="Segoe Print" panose="02000600000000000000" pitchFamily="2" charset="0"/>
              </a:rPr>
              <a:t>Get to know your child really well.</a:t>
            </a:r>
          </a:p>
          <a:p>
            <a:pPr>
              <a:buFont typeface="Arial" panose="020B0604020202020204" pitchFamily="34" charset="0"/>
              <a:buChar char="•"/>
            </a:pPr>
            <a:r>
              <a:rPr lang="en-GB" sz="1400" dirty="0">
                <a:latin typeface="Segoe Print" panose="02000600000000000000" pitchFamily="2" charset="0"/>
              </a:rPr>
              <a:t>Find out what they enjoy and what motivates them.</a:t>
            </a:r>
          </a:p>
          <a:p>
            <a:pPr>
              <a:buFont typeface="Arial" panose="020B0604020202020204" pitchFamily="34" charset="0"/>
              <a:buChar char="•"/>
            </a:pPr>
            <a:r>
              <a:rPr lang="en-GB" sz="1400" dirty="0">
                <a:latin typeface="Segoe Print" panose="02000600000000000000" pitchFamily="2" charset="0"/>
              </a:rPr>
              <a:t>Support their development at their own pace.</a:t>
            </a:r>
          </a:p>
          <a:p>
            <a:pPr>
              <a:buFont typeface="Arial" panose="020B0604020202020204" pitchFamily="34" charset="0"/>
              <a:buChar char="•"/>
            </a:pPr>
            <a:r>
              <a:rPr lang="en-GB" sz="1400" dirty="0">
                <a:latin typeface="Segoe Print" panose="02000600000000000000" pitchFamily="2" charset="0"/>
              </a:rPr>
              <a:t>Help them feel safe, confident, and excited to learn.</a:t>
            </a:r>
          </a:p>
        </p:txBody>
      </p:sp>
      <p:sp>
        <p:nvSpPr>
          <p:cNvPr id="5" name="TextBox 4"/>
          <p:cNvSpPr txBox="1"/>
          <p:nvPr/>
        </p:nvSpPr>
        <p:spPr>
          <a:xfrm>
            <a:off x="2927757" y="385894"/>
            <a:ext cx="7390701" cy="769441"/>
          </a:xfrm>
          <a:prstGeom prst="rect">
            <a:avLst/>
          </a:prstGeom>
          <a:noFill/>
        </p:spPr>
        <p:txBody>
          <a:bodyPr wrap="square" rtlCol="0">
            <a:spAutoFit/>
          </a:bodyPr>
          <a:lstStyle/>
          <a:p>
            <a:r>
              <a:rPr lang="en-GB" sz="4400" dirty="0">
                <a:latin typeface="Segoe Print" panose="02000600000000000000" pitchFamily="2" charset="0"/>
              </a:rPr>
              <a:t>Every child is Unique!</a:t>
            </a:r>
          </a:p>
        </p:txBody>
      </p:sp>
    </p:spTree>
    <p:extLst>
      <p:ext uri="{BB962C8B-B14F-4D97-AF65-F5344CB8AC3E}">
        <p14:creationId xmlns:p14="http://schemas.microsoft.com/office/powerpoint/2010/main" val="8928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77761" y="640913"/>
            <a:ext cx="5525549" cy="6217087"/>
          </a:xfrm>
          <a:prstGeom prst="rect">
            <a:avLst/>
          </a:prstGeom>
        </p:spPr>
        <p:txBody>
          <a:bodyPr wrap="square">
            <a:spAutoFit/>
          </a:bodyPr>
          <a:lstStyle/>
          <a:p>
            <a:endParaRPr lang="en-GB" sz="1400" b="1" dirty="0">
              <a:latin typeface="Segoe Print" panose="02000600000000000000" pitchFamily="2" charset="0"/>
            </a:endParaRPr>
          </a:p>
          <a:p>
            <a:endParaRPr lang="en-GB" sz="1600" b="1" dirty="0">
              <a:latin typeface="Segoe Print" panose="02000600000000000000" pitchFamily="2" charset="0"/>
            </a:endParaRPr>
          </a:p>
          <a:p>
            <a:endParaRPr lang="en-GB" sz="1600" b="1" dirty="0">
              <a:latin typeface="Segoe Print" panose="02000600000000000000" pitchFamily="2" charset="0"/>
            </a:endParaRPr>
          </a:p>
          <a:p>
            <a:endParaRPr lang="en-GB" sz="1600" b="1" dirty="0">
              <a:latin typeface="Segoe Print" panose="02000600000000000000" pitchFamily="2" charset="0"/>
            </a:endParaRPr>
          </a:p>
          <a:p>
            <a:r>
              <a:rPr lang="en-GB" sz="1600" b="1" dirty="0">
                <a:latin typeface="Segoe Print" panose="02000600000000000000" pitchFamily="2" charset="0"/>
              </a:rPr>
              <a:t>How We Support Your Child</a:t>
            </a:r>
          </a:p>
          <a:p>
            <a:r>
              <a:rPr lang="en-GB" sz="1600" dirty="0">
                <a:latin typeface="Segoe Print" panose="02000600000000000000" pitchFamily="2" charset="0"/>
              </a:rPr>
              <a:t>Reception is a big step for children, and our staff are here to make sure every child feels safe, happy, and confident. The adults in our class play a vital role in helping children:</a:t>
            </a:r>
          </a:p>
          <a:p>
            <a:pPr>
              <a:buFont typeface="Arial" panose="020B0604020202020204" pitchFamily="34" charset="0"/>
              <a:buChar char="•"/>
            </a:pPr>
            <a:r>
              <a:rPr lang="en-GB" sz="1600" dirty="0">
                <a:latin typeface="Segoe Print" panose="02000600000000000000" pitchFamily="2" charset="0"/>
              </a:rPr>
              <a:t>Settle in and feel secure.</a:t>
            </a:r>
          </a:p>
          <a:p>
            <a:pPr>
              <a:buFont typeface="Arial" panose="020B0604020202020204" pitchFamily="34" charset="0"/>
              <a:buChar char="•"/>
            </a:pPr>
            <a:r>
              <a:rPr lang="en-GB" sz="1600" dirty="0">
                <a:latin typeface="Segoe Print" panose="02000600000000000000" pitchFamily="2" charset="0"/>
              </a:rPr>
              <a:t>Build friendships and develop social skills.</a:t>
            </a:r>
          </a:p>
          <a:p>
            <a:pPr>
              <a:buFont typeface="Arial" panose="020B0604020202020204" pitchFamily="34" charset="0"/>
              <a:buChar char="•"/>
            </a:pPr>
            <a:r>
              <a:rPr lang="en-GB" sz="1600" dirty="0">
                <a:latin typeface="Segoe Print" panose="02000600000000000000" pitchFamily="2" charset="0"/>
              </a:rPr>
              <a:t>Explore new learning experiences.</a:t>
            </a:r>
          </a:p>
          <a:p>
            <a:pPr>
              <a:buFont typeface="Arial" panose="020B0604020202020204" pitchFamily="34" charset="0"/>
              <a:buChar char="•"/>
            </a:pPr>
            <a:r>
              <a:rPr lang="en-GB" sz="1600" dirty="0">
                <a:latin typeface="Segoe Print" panose="02000600000000000000" pitchFamily="2" charset="0"/>
              </a:rPr>
              <a:t>Gain independence.</a:t>
            </a:r>
          </a:p>
          <a:p>
            <a:pPr>
              <a:buFont typeface="Arial" panose="020B0604020202020204" pitchFamily="34" charset="0"/>
              <a:buChar char="•"/>
            </a:pPr>
            <a:r>
              <a:rPr lang="en-GB" sz="1600" dirty="0">
                <a:latin typeface="Segoe Print" panose="02000600000000000000" pitchFamily="2" charset="0"/>
              </a:rPr>
              <a:t>Develop a love of learning through play and meaningful activities.</a:t>
            </a:r>
          </a:p>
          <a:p>
            <a:r>
              <a:rPr lang="en-GB" sz="1600" dirty="0">
                <a:latin typeface="Segoe Print" panose="02000600000000000000" pitchFamily="2" charset="0"/>
              </a:rPr>
              <a:t>We do this by:</a:t>
            </a:r>
          </a:p>
          <a:p>
            <a:pPr>
              <a:buFont typeface="Arial" panose="020B0604020202020204" pitchFamily="34" charset="0"/>
              <a:buChar char="•"/>
            </a:pPr>
            <a:r>
              <a:rPr lang="en-GB" sz="1600" dirty="0">
                <a:latin typeface="Segoe Print" panose="02000600000000000000" pitchFamily="2" charset="0"/>
              </a:rPr>
              <a:t>Observing and getting to know each child.</a:t>
            </a:r>
          </a:p>
          <a:p>
            <a:pPr>
              <a:buFont typeface="Arial" panose="020B0604020202020204" pitchFamily="34" charset="0"/>
              <a:buChar char="•"/>
            </a:pPr>
            <a:r>
              <a:rPr lang="en-GB" sz="1600" dirty="0">
                <a:latin typeface="Segoe Print" panose="02000600000000000000" pitchFamily="2" charset="0"/>
              </a:rPr>
              <a:t>Planning activities that match their interests and stage of development.</a:t>
            </a:r>
          </a:p>
          <a:p>
            <a:pPr>
              <a:buFont typeface="Arial" panose="020B0604020202020204" pitchFamily="34" charset="0"/>
              <a:buChar char="•"/>
            </a:pPr>
            <a:r>
              <a:rPr lang="en-GB" sz="1600" dirty="0">
                <a:latin typeface="Segoe Print" panose="02000600000000000000" pitchFamily="2" charset="0"/>
              </a:rPr>
              <a:t>Offering support when it’s needed – and encouraging independence when it’s appropriate.</a:t>
            </a:r>
          </a:p>
          <a:p>
            <a:pPr>
              <a:buFont typeface="Arial" panose="020B0604020202020204" pitchFamily="34" charset="0"/>
              <a:buChar char="•"/>
            </a:pPr>
            <a:r>
              <a:rPr lang="en-GB" sz="1600" dirty="0">
                <a:latin typeface="Segoe Print" panose="02000600000000000000" pitchFamily="2" charset="0"/>
              </a:rPr>
              <a:t>Helping them manage big emotions and develop resilience.</a:t>
            </a:r>
          </a:p>
          <a:p>
            <a:r>
              <a:rPr lang="en-GB" sz="1600" dirty="0">
                <a:latin typeface="Segoe Print" panose="02000600000000000000" pitchFamily="2" charset="0"/>
              </a:rPr>
              <a:t>We’re always nearby – whether to offer a hand, a smile, or just someone to talk to.</a:t>
            </a:r>
          </a:p>
        </p:txBody>
      </p:sp>
      <p:sp>
        <p:nvSpPr>
          <p:cNvPr id="10" name="Rectangle 9"/>
          <p:cNvSpPr/>
          <p:nvPr/>
        </p:nvSpPr>
        <p:spPr>
          <a:xfrm>
            <a:off x="103464" y="345533"/>
            <a:ext cx="6096000" cy="1569660"/>
          </a:xfrm>
          <a:prstGeom prst="rect">
            <a:avLst/>
          </a:prstGeom>
        </p:spPr>
        <p:txBody>
          <a:bodyPr>
            <a:spAutoFit/>
          </a:bodyPr>
          <a:lstStyle/>
          <a:p>
            <a:r>
              <a:rPr lang="en-GB" sz="1600" b="1" dirty="0">
                <a:latin typeface="Segoe Print" panose="02000600000000000000" pitchFamily="2" charset="0"/>
              </a:rPr>
              <a:t>The Role of the Adults in Reception – Supporting Every Unique Child</a:t>
            </a:r>
          </a:p>
          <a:p>
            <a:r>
              <a:rPr lang="en-GB" sz="1600" dirty="0">
                <a:latin typeface="Segoe Print" panose="02000600000000000000" pitchFamily="2" charset="0"/>
              </a:rPr>
              <a:t>In our Reception class, children are at the heart of everything we do. As adults, our role is to guide, support, and encourage every child as they grow, learn, and settle into school life.</a:t>
            </a:r>
          </a:p>
        </p:txBody>
      </p:sp>
      <p:pic>
        <p:nvPicPr>
          <p:cNvPr id="11" name="Picture 10"/>
          <p:cNvPicPr>
            <a:picLocks noChangeAspect="1"/>
          </p:cNvPicPr>
          <p:nvPr/>
        </p:nvPicPr>
        <p:blipFill>
          <a:blip r:embed="rId2"/>
          <a:stretch>
            <a:fillRect/>
          </a:stretch>
        </p:blipFill>
        <p:spPr>
          <a:xfrm>
            <a:off x="359714" y="2080470"/>
            <a:ext cx="5438548" cy="4171367"/>
          </a:xfrm>
          <a:prstGeom prst="rect">
            <a:avLst/>
          </a:prstGeom>
        </p:spPr>
      </p:pic>
    </p:spTree>
    <p:extLst>
      <p:ext uri="{BB962C8B-B14F-4D97-AF65-F5344CB8AC3E}">
        <p14:creationId xmlns:p14="http://schemas.microsoft.com/office/powerpoint/2010/main" val="1938938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077" y="214773"/>
            <a:ext cx="6096000" cy="3785652"/>
          </a:xfrm>
          <a:prstGeom prst="rect">
            <a:avLst/>
          </a:prstGeom>
        </p:spPr>
        <p:txBody>
          <a:bodyPr>
            <a:spAutoFit/>
          </a:bodyPr>
          <a:lstStyle/>
          <a:p>
            <a:r>
              <a:rPr lang="en-GB" sz="1600" b="1" dirty="0">
                <a:latin typeface="Segoe Print" panose="02000600000000000000" pitchFamily="2" charset="0"/>
              </a:rPr>
              <a:t>The Key Worker System in Reception</a:t>
            </a:r>
          </a:p>
          <a:p>
            <a:r>
              <a:rPr lang="en-GB" sz="1600" dirty="0">
                <a:latin typeface="Segoe Print" panose="02000600000000000000" pitchFamily="2" charset="0"/>
              </a:rPr>
              <a:t>To help children feel especially secure and understood, we use a </a:t>
            </a:r>
            <a:r>
              <a:rPr lang="en-GB" sz="1600" b="1" dirty="0">
                <a:latin typeface="Segoe Print" panose="02000600000000000000" pitchFamily="2" charset="0"/>
              </a:rPr>
              <a:t>key worker system</a:t>
            </a:r>
            <a:r>
              <a:rPr lang="en-GB" sz="1600" dirty="0">
                <a:latin typeface="Segoe Print" panose="02000600000000000000" pitchFamily="2" charset="0"/>
              </a:rPr>
              <a:t> in our Reception class.</a:t>
            </a:r>
          </a:p>
          <a:p>
            <a:r>
              <a:rPr lang="en-GB" sz="1600" dirty="0">
                <a:latin typeface="Segoe Print" panose="02000600000000000000" pitchFamily="2" charset="0"/>
              </a:rPr>
              <a:t>Each child is linked to a specific adult – their </a:t>
            </a:r>
            <a:r>
              <a:rPr lang="en-GB" sz="1600" b="1" dirty="0">
                <a:latin typeface="Segoe Print" panose="02000600000000000000" pitchFamily="2" charset="0"/>
              </a:rPr>
              <a:t>key worker</a:t>
            </a:r>
            <a:r>
              <a:rPr lang="en-GB" sz="1600" dirty="0">
                <a:latin typeface="Segoe Print" panose="02000600000000000000" pitchFamily="2" charset="0"/>
              </a:rPr>
              <a:t> – who builds a strong, trusting relationship with them. This doesn’t mean they only work with one adult, but it ensures your child has someone who:</a:t>
            </a:r>
          </a:p>
          <a:p>
            <a:pPr>
              <a:buFont typeface="Arial" panose="020B0604020202020204" pitchFamily="34" charset="0"/>
              <a:buChar char="•"/>
            </a:pPr>
            <a:r>
              <a:rPr lang="en-GB" sz="1600" dirty="0">
                <a:latin typeface="Segoe Print" panose="02000600000000000000" pitchFamily="2" charset="0"/>
              </a:rPr>
              <a:t>Knows them really well.</a:t>
            </a:r>
          </a:p>
          <a:p>
            <a:pPr>
              <a:buFont typeface="Arial" panose="020B0604020202020204" pitchFamily="34" charset="0"/>
              <a:buChar char="•"/>
            </a:pPr>
            <a:r>
              <a:rPr lang="en-GB" sz="1600" dirty="0">
                <a:latin typeface="Segoe Print" panose="02000600000000000000" pitchFamily="2" charset="0"/>
              </a:rPr>
              <a:t>Keeps a close eye on their development and wellbeing.</a:t>
            </a:r>
          </a:p>
          <a:p>
            <a:pPr>
              <a:buFont typeface="Arial" panose="020B0604020202020204" pitchFamily="34" charset="0"/>
              <a:buChar char="•"/>
            </a:pPr>
            <a:r>
              <a:rPr lang="en-GB" sz="1600" dirty="0">
                <a:latin typeface="Segoe Print" panose="02000600000000000000" pitchFamily="2" charset="0"/>
              </a:rPr>
              <a:t>Is there to offer comfort and support when needed.</a:t>
            </a:r>
          </a:p>
          <a:p>
            <a:pPr>
              <a:buFont typeface="Arial" panose="020B0604020202020204" pitchFamily="34" charset="0"/>
              <a:buChar char="•"/>
            </a:pPr>
            <a:r>
              <a:rPr lang="en-GB" sz="1600" dirty="0">
                <a:latin typeface="Segoe Print" panose="02000600000000000000" pitchFamily="2" charset="0"/>
              </a:rPr>
              <a:t>Works closely with you to share updates and listen to your insights as a parent.</a:t>
            </a:r>
          </a:p>
          <a:p>
            <a:r>
              <a:rPr lang="en-GB" sz="1600" dirty="0">
                <a:latin typeface="Segoe Print" panose="02000600000000000000" pitchFamily="2" charset="0"/>
              </a:rPr>
              <a:t>Your child’s key worker will observe their learning and development, help plan next steps, and make sure your child is progressing in a way that suits them.</a:t>
            </a:r>
          </a:p>
        </p:txBody>
      </p:sp>
      <p:sp>
        <p:nvSpPr>
          <p:cNvPr id="5" name="Rectangle 4"/>
          <p:cNvSpPr/>
          <p:nvPr/>
        </p:nvSpPr>
        <p:spPr>
          <a:xfrm>
            <a:off x="6026092" y="4028137"/>
            <a:ext cx="6096000" cy="2062103"/>
          </a:xfrm>
          <a:prstGeom prst="rect">
            <a:avLst/>
          </a:prstGeom>
        </p:spPr>
        <p:txBody>
          <a:bodyPr>
            <a:spAutoFit/>
          </a:bodyPr>
          <a:lstStyle/>
          <a:p>
            <a:r>
              <a:rPr lang="en-GB" sz="1600" b="1" dirty="0">
                <a:latin typeface="Segoe Print" panose="02000600000000000000" pitchFamily="2" charset="0"/>
              </a:rPr>
              <a:t>A Strong Team Around Your Child</a:t>
            </a:r>
          </a:p>
          <a:p>
            <a:r>
              <a:rPr lang="en-GB" sz="1600" dirty="0">
                <a:latin typeface="Segoe Print" panose="02000600000000000000" pitchFamily="2" charset="0"/>
              </a:rPr>
              <a:t>Although each child has a key worker, our Reception team works closely together. All adults get to know all the children and work as a team to create a warm, supportive environment where every child can thrive.</a:t>
            </a:r>
          </a:p>
          <a:p>
            <a:r>
              <a:rPr lang="en-GB" sz="1600" dirty="0">
                <a:latin typeface="Segoe Print" panose="02000600000000000000" pitchFamily="2" charset="0"/>
              </a:rPr>
              <a:t>We believe that strong relationships – both with children and with you as parents – are the foundation for successful learning.</a:t>
            </a:r>
          </a:p>
        </p:txBody>
      </p:sp>
      <p:pic>
        <p:nvPicPr>
          <p:cNvPr id="6" name="Picture 5"/>
          <p:cNvPicPr>
            <a:picLocks noChangeAspect="1"/>
          </p:cNvPicPr>
          <p:nvPr/>
        </p:nvPicPr>
        <p:blipFill>
          <a:blip r:embed="rId2"/>
          <a:stretch>
            <a:fillRect/>
          </a:stretch>
        </p:blipFill>
        <p:spPr>
          <a:xfrm>
            <a:off x="7199869" y="483262"/>
            <a:ext cx="4049767" cy="2867267"/>
          </a:xfrm>
          <a:prstGeom prst="rect">
            <a:avLst/>
          </a:prstGeom>
        </p:spPr>
      </p:pic>
    </p:spTree>
    <p:extLst>
      <p:ext uri="{BB962C8B-B14F-4D97-AF65-F5344CB8AC3E}">
        <p14:creationId xmlns:p14="http://schemas.microsoft.com/office/powerpoint/2010/main" val="126652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5AD0EE-BE44-4AD5-B0AB-F79133634D9A}"/>
              </a:ext>
            </a:extLst>
          </p:cNvPr>
          <p:cNvSpPr txBox="1"/>
          <p:nvPr/>
        </p:nvSpPr>
        <p:spPr>
          <a:xfrm>
            <a:off x="4011355" y="896678"/>
            <a:ext cx="5114260" cy="369332"/>
          </a:xfrm>
          <a:prstGeom prst="rect">
            <a:avLst/>
          </a:prstGeom>
          <a:noFill/>
        </p:spPr>
        <p:txBody>
          <a:bodyPr wrap="square" rtlCol="0">
            <a:spAutoFit/>
          </a:bodyPr>
          <a:lstStyle/>
          <a:p>
            <a:r>
              <a:rPr lang="en-GB" dirty="0">
                <a:latin typeface="Segoe Print" panose="02000600000000000000" pitchFamily="2" charset="0"/>
              </a:rPr>
              <a:t>What is the EYFS Curriculum?</a:t>
            </a:r>
          </a:p>
        </p:txBody>
      </p:sp>
      <p:sp>
        <p:nvSpPr>
          <p:cNvPr id="8" name="TextBox 7">
            <a:extLst>
              <a:ext uri="{FF2B5EF4-FFF2-40B4-BE49-F238E27FC236}">
                <a16:creationId xmlns:a16="http://schemas.microsoft.com/office/drawing/2014/main" id="{BCF32C55-4E7C-4FFB-BBEC-613DA5844B0A}"/>
              </a:ext>
            </a:extLst>
          </p:cNvPr>
          <p:cNvSpPr txBox="1"/>
          <p:nvPr/>
        </p:nvSpPr>
        <p:spPr>
          <a:xfrm>
            <a:off x="1895475" y="2413337"/>
            <a:ext cx="8591550" cy="2031325"/>
          </a:xfrm>
          <a:prstGeom prst="rect">
            <a:avLst/>
          </a:prstGeom>
          <a:noFill/>
        </p:spPr>
        <p:txBody>
          <a:bodyPr wrap="square">
            <a:spAutoFit/>
          </a:bodyPr>
          <a:lstStyle/>
          <a:p>
            <a:r>
              <a:rPr lang="en-GB" dirty="0">
                <a:latin typeface="Segoe Print" panose="02000600000000000000" pitchFamily="2" charset="0"/>
              </a:rPr>
              <a:t>Every child deserves the best possible start in life and the support that enables them to fulfil their potential. Children develop quickly in the early years and a child’s early experiences have a major impact on their future. The Early Years Foundation Stage (EYFS) promotes teaching and learning and gives children the broad range of knowledge and skills that provide the right foundation for good future progress through school and life.</a:t>
            </a:r>
          </a:p>
        </p:txBody>
      </p:sp>
    </p:spTree>
    <p:extLst>
      <p:ext uri="{BB962C8B-B14F-4D97-AF65-F5344CB8AC3E}">
        <p14:creationId xmlns:p14="http://schemas.microsoft.com/office/powerpoint/2010/main" val="4188121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607642-1364-4FD2-884A-13D757E72FD3}"/>
              </a:ext>
            </a:extLst>
          </p:cNvPr>
          <p:cNvSpPr txBox="1"/>
          <p:nvPr/>
        </p:nvSpPr>
        <p:spPr>
          <a:xfrm>
            <a:off x="3381375" y="1581151"/>
            <a:ext cx="7277100" cy="2585323"/>
          </a:xfrm>
          <a:prstGeom prst="rect">
            <a:avLst/>
          </a:prstGeom>
          <a:noFill/>
        </p:spPr>
        <p:txBody>
          <a:bodyPr wrap="square">
            <a:spAutoFit/>
          </a:bodyPr>
          <a:lstStyle/>
          <a:p>
            <a:r>
              <a:rPr lang="en-GB" dirty="0">
                <a:latin typeface="Segoe Print" panose="02000600000000000000" pitchFamily="2" charset="0"/>
              </a:rPr>
              <a:t>The seven areas of development:</a:t>
            </a:r>
          </a:p>
          <a:p>
            <a:endParaRPr lang="en-GB" dirty="0">
              <a:latin typeface="Segoe Print" panose="02000600000000000000" pitchFamily="2" charset="0"/>
            </a:endParaRPr>
          </a:p>
          <a:p>
            <a:pPr marL="285750" indent="-285750">
              <a:buFont typeface="Arial" panose="020B0604020202020204" pitchFamily="34" charset="0"/>
              <a:buChar char="•"/>
            </a:pPr>
            <a:r>
              <a:rPr lang="en-GB" dirty="0">
                <a:latin typeface="Segoe Print" panose="02000600000000000000" pitchFamily="2" charset="0"/>
              </a:rPr>
              <a:t>Communication and language</a:t>
            </a:r>
          </a:p>
          <a:p>
            <a:pPr marL="285750" indent="-285750">
              <a:buFont typeface="Arial" panose="020B0604020202020204" pitchFamily="34" charset="0"/>
              <a:buChar char="•"/>
            </a:pPr>
            <a:r>
              <a:rPr lang="en-GB" dirty="0">
                <a:latin typeface="Segoe Print" panose="02000600000000000000" pitchFamily="2" charset="0"/>
              </a:rPr>
              <a:t>Personal, social and emotional development</a:t>
            </a:r>
          </a:p>
          <a:p>
            <a:pPr marL="285750" indent="-285750">
              <a:buFont typeface="Arial" panose="020B0604020202020204" pitchFamily="34" charset="0"/>
              <a:buChar char="•"/>
            </a:pPr>
            <a:r>
              <a:rPr lang="en-GB" dirty="0">
                <a:latin typeface="Segoe Print" panose="02000600000000000000" pitchFamily="2" charset="0"/>
              </a:rPr>
              <a:t>Physical development</a:t>
            </a:r>
          </a:p>
          <a:p>
            <a:pPr marL="285750" indent="-285750">
              <a:buFont typeface="Arial" panose="020B0604020202020204" pitchFamily="34" charset="0"/>
              <a:buChar char="•"/>
            </a:pPr>
            <a:r>
              <a:rPr lang="en-GB" dirty="0">
                <a:latin typeface="Segoe Print" panose="02000600000000000000" pitchFamily="2" charset="0"/>
              </a:rPr>
              <a:t>Literacy</a:t>
            </a:r>
          </a:p>
          <a:p>
            <a:pPr marL="285750" indent="-285750">
              <a:buFont typeface="Arial" panose="020B0604020202020204" pitchFamily="34" charset="0"/>
              <a:buChar char="•"/>
            </a:pPr>
            <a:r>
              <a:rPr lang="en-GB" dirty="0">
                <a:latin typeface="Segoe Print" panose="02000600000000000000" pitchFamily="2" charset="0"/>
              </a:rPr>
              <a:t>Mathematics</a:t>
            </a:r>
          </a:p>
          <a:p>
            <a:pPr marL="285750" indent="-285750">
              <a:buFont typeface="Arial" panose="020B0604020202020204" pitchFamily="34" charset="0"/>
              <a:buChar char="•"/>
            </a:pPr>
            <a:r>
              <a:rPr lang="en-GB" dirty="0">
                <a:latin typeface="Segoe Print" panose="02000600000000000000" pitchFamily="2" charset="0"/>
              </a:rPr>
              <a:t>Understanding the world</a:t>
            </a:r>
          </a:p>
          <a:p>
            <a:pPr marL="285750" indent="-285750">
              <a:buFont typeface="Arial" panose="020B0604020202020204" pitchFamily="34" charset="0"/>
              <a:buChar char="•"/>
            </a:pPr>
            <a:r>
              <a:rPr lang="en-GB" dirty="0">
                <a:latin typeface="Segoe Print" panose="02000600000000000000" pitchFamily="2" charset="0"/>
              </a:rPr>
              <a:t>Expressive arts and design</a:t>
            </a:r>
          </a:p>
        </p:txBody>
      </p:sp>
      <p:sp>
        <p:nvSpPr>
          <p:cNvPr id="5" name="TextBox 4">
            <a:extLst>
              <a:ext uri="{FF2B5EF4-FFF2-40B4-BE49-F238E27FC236}">
                <a16:creationId xmlns:a16="http://schemas.microsoft.com/office/drawing/2014/main" id="{05808FA9-8365-4188-8D82-DC18A49B35A4}"/>
              </a:ext>
            </a:extLst>
          </p:cNvPr>
          <p:cNvSpPr txBox="1"/>
          <p:nvPr/>
        </p:nvSpPr>
        <p:spPr>
          <a:xfrm>
            <a:off x="1819274" y="4714875"/>
            <a:ext cx="9610725" cy="923330"/>
          </a:xfrm>
          <a:prstGeom prst="rect">
            <a:avLst/>
          </a:prstGeom>
          <a:noFill/>
        </p:spPr>
        <p:txBody>
          <a:bodyPr wrap="square" rtlCol="0">
            <a:spAutoFit/>
          </a:bodyPr>
          <a:lstStyle/>
          <a:p>
            <a:r>
              <a:rPr lang="en-GB" dirty="0">
                <a:latin typeface="Segoe Print" panose="02000600000000000000" pitchFamily="2" charset="0"/>
              </a:rPr>
              <a:t>At the end of Reception your child will be assessed against the seven areas of development to show which Early Learning Goals they have achieved during their first year in school.</a:t>
            </a:r>
          </a:p>
        </p:txBody>
      </p:sp>
    </p:spTree>
    <p:extLst>
      <p:ext uri="{BB962C8B-B14F-4D97-AF65-F5344CB8AC3E}">
        <p14:creationId xmlns:p14="http://schemas.microsoft.com/office/powerpoint/2010/main" val="318986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4623</Words>
  <Application>Microsoft Office PowerPoint</Application>
  <PresentationFormat>Widescreen</PresentationFormat>
  <Paragraphs>328</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Segoe Print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vt:lpstr>
      <vt:lpstr>PowerPoint Presentation</vt:lpstr>
      <vt:lpstr>PowerPoint Presentation</vt:lpstr>
      <vt:lpstr>PowerPoint Presentation</vt:lpstr>
      <vt:lpstr>PowerPoint Presentation</vt:lpstr>
      <vt:lpstr>PowerPoint Presentation</vt:lpstr>
      <vt:lpstr>PowerPoint Presentation</vt:lpstr>
      <vt:lpstr>A day in the life of a reception child</vt:lpstr>
      <vt:lpstr>PowerPoint Presentation</vt:lpstr>
      <vt:lpstr>PowerPoint Presentation</vt:lpstr>
      <vt:lpstr>Parent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Ashlee Archer</dc:creator>
  <cp:lastModifiedBy>Ashlee Archer</cp:lastModifiedBy>
  <cp:revision>29</cp:revision>
  <dcterms:created xsi:type="dcterms:W3CDTF">2024-03-19T09:40:15Z</dcterms:created>
  <dcterms:modified xsi:type="dcterms:W3CDTF">2026-06-08T16:29:10Z</dcterms:modified>
</cp:coreProperties>
</file>