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64" r:id="rId1"/>
  </p:sldMasterIdLst>
  <p:notesMasterIdLst>
    <p:notesMasterId r:id="rId30"/>
  </p:notesMasterIdLst>
  <p:sldIdLst>
    <p:sldId id="256" r:id="rId2"/>
    <p:sldId id="271" r:id="rId3"/>
    <p:sldId id="264" r:id="rId4"/>
    <p:sldId id="265" r:id="rId5"/>
    <p:sldId id="293" r:id="rId6"/>
    <p:sldId id="266" r:id="rId7"/>
    <p:sldId id="259" r:id="rId8"/>
    <p:sldId id="270" r:id="rId9"/>
    <p:sldId id="301" r:id="rId10"/>
    <p:sldId id="261" r:id="rId11"/>
    <p:sldId id="294" r:id="rId12"/>
    <p:sldId id="260" r:id="rId13"/>
    <p:sldId id="303" r:id="rId14"/>
    <p:sldId id="276" r:id="rId15"/>
    <p:sldId id="292" r:id="rId16"/>
    <p:sldId id="277" r:id="rId17"/>
    <p:sldId id="291" r:id="rId18"/>
    <p:sldId id="285" r:id="rId19"/>
    <p:sldId id="297" r:id="rId20"/>
    <p:sldId id="286" r:id="rId21"/>
    <p:sldId id="295" r:id="rId22"/>
    <p:sldId id="288" r:id="rId23"/>
    <p:sldId id="263" r:id="rId24"/>
    <p:sldId id="262" r:id="rId25"/>
    <p:sldId id="299" r:id="rId26"/>
    <p:sldId id="302" r:id="rId27"/>
    <p:sldId id="296" r:id="rId28"/>
    <p:sldId id="268" r:id="rId2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51A0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279" autoAdjust="0"/>
    <p:restoredTop sz="94575" autoAdjust="0"/>
  </p:normalViewPr>
  <p:slideViewPr>
    <p:cSldViewPr>
      <p:cViewPr varScale="1">
        <p:scale>
          <a:sx n="111" d="100"/>
          <a:sy n="111" d="100"/>
        </p:scale>
        <p:origin x="1404" y="96"/>
      </p:cViewPr>
      <p:guideLst>
        <p:guide orient="horz" pos="2160"/>
        <p:guide pos="2880"/>
      </p:guideLst>
    </p:cSldViewPr>
  </p:slideViewPr>
  <p:notesTextViewPr>
    <p:cViewPr>
      <p:scale>
        <a:sx n="1" d="1"/>
        <a:sy n="1" d="1"/>
      </p:scale>
      <p:origin x="0" y="0"/>
    </p:cViewPr>
  </p:notesTextViewPr>
  <p:sorterViewPr>
    <p:cViewPr>
      <p:scale>
        <a:sx n="100" d="100"/>
        <a:sy n="100" d="100"/>
      </p:scale>
      <p:origin x="0" y="324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6EF4498-3E48-45FC-8365-F04B29D027F3}" type="datetimeFigureOut">
              <a:rPr lang="en-GB" smtClean="0"/>
              <a:t>10/09/2026</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0FD776-F963-413F-A9FA-28D5A60D4587}" type="slidenum">
              <a:rPr lang="en-GB" smtClean="0"/>
              <a:t>‹#›</a:t>
            </a:fld>
            <a:endParaRPr lang="en-GB"/>
          </a:p>
        </p:txBody>
      </p:sp>
    </p:spTree>
    <p:extLst>
      <p:ext uri="{BB962C8B-B14F-4D97-AF65-F5344CB8AC3E}">
        <p14:creationId xmlns:p14="http://schemas.microsoft.com/office/powerpoint/2010/main" val="39499677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D0FD776-F963-413F-A9FA-28D5A60D4587}" type="slidenum">
              <a:rPr lang="en-GB" smtClean="0"/>
              <a:t>7</a:t>
            </a:fld>
            <a:endParaRPr lang="en-GB"/>
          </a:p>
        </p:txBody>
      </p:sp>
    </p:spTree>
    <p:extLst>
      <p:ext uri="{BB962C8B-B14F-4D97-AF65-F5344CB8AC3E}">
        <p14:creationId xmlns:p14="http://schemas.microsoft.com/office/powerpoint/2010/main" val="13201106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5132" y="2059012"/>
            <a:ext cx="9146751"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274319" y="2166365"/>
            <a:ext cx="8603674" cy="1739347"/>
          </a:xfrm>
        </p:spPr>
        <p:txBody>
          <a:bodyPr tIns="45720" bIns="45720" anchor="ctr">
            <a:normAutofit/>
          </a:bodyPr>
          <a:lstStyle>
            <a:lvl1pPr algn="ctr">
              <a:lnSpc>
                <a:spcPct val="80000"/>
              </a:lnSpc>
              <a:defRPr sz="6000" spc="0" baseline="0"/>
            </a:lvl1pPr>
          </a:lstStyle>
          <a:p>
            <a:r>
              <a:rPr lang="en-GB"/>
              <a:t>Click to edit Master title style</a:t>
            </a:r>
            <a:endParaRPr lang="en-US" dirty="0"/>
          </a:p>
        </p:txBody>
      </p:sp>
      <p:sp>
        <p:nvSpPr>
          <p:cNvPr id="3" name="Subtitle 2"/>
          <p:cNvSpPr>
            <a:spLocks noGrp="1"/>
          </p:cNvSpPr>
          <p:nvPr>
            <p:ph type="subTitle" idx="1"/>
          </p:nvPr>
        </p:nvSpPr>
        <p:spPr>
          <a:xfrm>
            <a:off x="1143000" y="3970315"/>
            <a:ext cx="6858000" cy="1309255"/>
          </a:xfrm>
        </p:spPr>
        <p:txBody>
          <a:bodyPr>
            <a:normAutofit/>
          </a:bodyPr>
          <a:lstStyle>
            <a:lvl1pPr marL="0" indent="0" algn="ctr">
              <a:buNone/>
              <a:defRPr sz="2000"/>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pPr>
              <a:defRPr/>
            </a:pPr>
            <a:fld id="{8879BB2E-AF31-418B-9D62-9553C829ED78}" type="datetimeFigureOut">
              <a:rPr lang="en-GB" smtClean="0"/>
              <a:pPr>
                <a:defRPr/>
              </a:pPr>
              <a:t>10/09/2026</a:t>
            </a:fld>
            <a:endParaRPr lang="en-GB" dirty="0"/>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pPr>
              <a:defRPr/>
            </a:pPr>
            <a:fld id="{7D3E16ED-4A4B-463D-8F79-E683D92211BD}" type="slidenum">
              <a:rPr lang="en-GB" smtClean="0"/>
              <a:pPr>
                <a:defRPr/>
              </a:pPr>
              <a:t>‹#›</a:t>
            </a:fld>
            <a:endParaRPr lang="en-GB" dirty="0"/>
          </a:p>
        </p:txBody>
      </p:sp>
    </p:spTree>
    <p:extLst>
      <p:ext uri="{BB962C8B-B14F-4D97-AF65-F5344CB8AC3E}">
        <p14:creationId xmlns:p14="http://schemas.microsoft.com/office/powerpoint/2010/main" val="13395888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pPr>
              <a:defRPr/>
            </a:pPr>
            <a:fld id="{F1D0F35F-6211-4736-BC1E-C2207FE50ABE}" type="datetimeFigureOut">
              <a:rPr lang="en-GB" smtClean="0"/>
              <a:pPr>
                <a:defRPr/>
              </a:pPr>
              <a:t>10/09/2026</a:t>
            </a:fld>
            <a:endParaRPr lang="en-GB" dirty="0"/>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pPr>
              <a:defRPr/>
            </a:pPr>
            <a:fld id="{54D664E3-DB9F-43A8-A515-F070FCB5EE7C}" type="slidenum">
              <a:rPr lang="en-GB" smtClean="0"/>
              <a:pPr>
                <a:defRPr/>
              </a:pPr>
              <a:t>‹#›</a:t>
            </a:fld>
            <a:endParaRPr lang="en-GB" dirty="0"/>
          </a:p>
        </p:txBody>
      </p:sp>
    </p:spTree>
    <p:extLst>
      <p:ext uri="{BB962C8B-B14F-4D97-AF65-F5344CB8AC3E}">
        <p14:creationId xmlns:p14="http://schemas.microsoft.com/office/powerpoint/2010/main" val="36790576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7" name="Rectangle 6"/>
          <p:cNvSpPr/>
          <p:nvPr/>
        </p:nvSpPr>
        <p:spPr>
          <a:xfrm>
            <a:off x="-5132" y="2059012"/>
            <a:ext cx="9146751" cy="1828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24893" y="2208879"/>
            <a:ext cx="7886700" cy="1676400"/>
          </a:xfrm>
        </p:spPr>
        <p:txBody>
          <a:bodyPr anchor="ctr">
            <a:noAutofit/>
          </a:bodyPr>
          <a:lstStyle>
            <a:lvl1pPr algn="ctr">
              <a:lnSpc>
                <a:spcPct val="80000"/>
              </a:lnSpc>
              <a:defRPr sz="6000" b="0" spc="0" baseline="0">
                <a:solidFill>
                  <a:schemeClr val="bg1"/>
                </a:solidFill>
              </a:defRPr>
            </a:lvl1pPr>
          </a:lstStyle>
          <a:p>
            <a:r>
              <a:rPr lang="en-GB"/>
              <a:t>Click to edit Master title style</a:t>
            </a:r>
            <a:endParaRPr lang="en-US" dirty="0"/>
          </a:p>
        </p:txBody>
      </p:sp>
      <p:sp>
        <p:nvSpPr>
          <p:cNvPr id="3" name="Text Placeholder 2"/>
          <p:cNvSpPr>
            <a:spLocks noGrp="1"/>
          </p:cNvSpPr>
          <p:nvPr>
            <p:ph type="body" idx="1"/>
          </p:nvPr>
        </p:nvSpPr>
        <p:spPr>
          <a:xfrm>
            <a:off x="624893" y="3984400"/>
            <a:ext cx="7886700" cy="1174639"/>
          </a:xfrm>
        </p:spPr>
        <p:txBody>
          <a:bodyPr anchor="t">
            <a:normAutofit/>
          </a:bodyPr>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lvl1pPr>
              <a:defRPr>
                <a:solidFill>
                  <a:schemeClr val="tx2"/>
                </a:solidFill>
              </a:defRPr>
            </a:lvl1pPr>
          </a:lstStyle>
          <a:p>
            <a:pPr>
              <a:defRPr/>
            </a:pPr>
            <a:fld id="{B6C40AFF-7FC5-4EC5-B186-C5ACFA7418F2}" type="datetimeFigureOut">
              <a:rPr lang="en-GB" smtClean="0"/>
              <a:pPr>
                <a:defRPr/>
              </a:pPr>
              <a:t>10/09/2026</a:t>
            </a:fld>
            <a:endParaRPr lang="en-GB" dirty="0"/>
          </a:p>
        </p:txBody>
      </p:sp>
      <p:sp>
        <p:nvSpPr>
          <p:cNvPr id="5" name="Footer Placeholder 4"/>
          <p:cNvSpPr>
            <a:spLocks noGrp="1"/>
          </p:cNvSpPr>
          <p:nvPr>
            <p:ph type="ftr" sz="quarter" idx="11"/>
          </p:nvPr>
        </p:nvSpPr>
        <p:spPr/>
        <p:txBody>
          <a:bodyPr/>
          <a:lstStyle>
            <a:lvl1pPr>
              <a:defRPr>
                <a:solidFill>
                  <a:schemeClr val="tx2"/>
                </a:solidFill>
              </a:defRPr>
            </a:lvl1pPr>
          </a:lstStyle>
          <a:p>
            <a:pPr>
              <a:defRPr/>
            </a:pPr>
            <a:endParaRPr lang="en-GB"/>
          </a:p>
        </p:txBody>
      </p:sp>
      <p:sp>
        <p:nvSpPr>
          <p:cNvPr id="6" name="Slide Number Placeholder 5"/>
          <p:cNvSpPr>
            <a:spLocks noGrp="1"/>
          </p:cNvSpPr>
          <p:nvPr>
            <p:ph type="sldNum" sz="quarter" idx="12"/>
          </p:nvPr>
        </p:nvSpPr>
        <p:spPr/>
        <p:txBody>
          <a:bodyPr/>
          <a:lstStyle>
            <a:lvl1pPr>
              <a:defRPr>
                <a:solidFill>
                  <a:schemeClr val="tx2"/>
                </a:solidFill>
              </a:defRPr>
            </a:lvl1pPr>
          </a:lstStyle>
          <a:p>
            <a:pPr>
              <a:defRPr/>
            </a:pPr>
            <a:fld id="{AB42B4D1-6252-47BA-AE1B-68836A9ADAF8}" type="slidenum">
              <a:rPr lang="en-GB" smtClean="0"/>
              <a:pPr>
                <a:defRPr/>
              </a:pPr>
              <a:t>‹#›</a:t>
            </a:fld>
            <a:endParaRPr lang="en-GB" dirty="0"/>
          </a:p>
        </p:txBody>
      </p:sp>
    </p:spTree>
    <p:extLst>
      <p:ext uri="{BB962C8B-B14F-4D97-AF65-F5344CB8AC3E}">
        <p14:creationId xmlns:p14="http://schemas.microsoft.com/office/powerpoint/2010/main" val="4218732751"/>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685797" y="2011680"/>
            <a:ext cx="365760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4800600" y="2011680"/>
            <a:ext cx="365760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pPr>
              <a:defRPr/>
            </a:pPr>
            <a:fld id="{F1D0F35F-6211-4736-BC1E-C2207FE50ABE}" type="datetimeFigureOut">
              <a:rPr lang="en-GB" smtClean="0"/>
              <a:pPr>
                <a:defRPr/>
              </a:pPr>
              <a:t>10/09/2026</a:t>
            </a:fld>
            <a:endParaRPr lang="en-GB" dirty="0"/>
          </a:p>
        </p:txBody>
      </p:sp>
      <p:sp>
        <p:nvSpPr>
          <p:cNvPr id="6" name="Footer Placeholder 5"/>
          <p:cNvSpPr>
            <a:spLocks noGrp="1"/>
          </p:cNvSpPr>
          <p:nvPr>
            <p:ph type="ftr" sz="quarter" idx="11"/>
          </p:nvPr>
        </p:nvSpPr>
        <p:spPr/>
        <p:txBody>
          <a:bodyPr/>
          <a:lstStyle/>
          <a:p>
            <a:pPr>
              <a:defRPr/>
            </a:pPr>
            <a:endParaRPr lang="en-GB"/>
          </a:p>
        </p:txBody>
      </p:sp>
      <p:sp>
        <p:nvSpPr>
          <p:cNvPr id="7" name="Slide Number Placeholder 6"/>
          <p:cNvSpPr>
            <a:spLocks noGrp="1"/>
          </p:cNvSpPr>
          <p:nvPr>
            <p:ph type="sldNum" sz="quarter" idx="12"/>
          </p:nvPr>
        </p:nvSpPr>
        <p:spPr/>
        <p:txBody>
          <a:bodyPr/>
          <a:lstStyle/>
          <a:p>
            <a:pPr>
              <a:defRPr/>
            </a:pPr>
            <a:fld id="{54D664E3-DB9F-43A8-A515-F070FCB5EE7C}" type="slidenum">
              <a:rPr lang="en-GB" smtClean="0"/>
              <a:pPr>
                <a:defRPr/>
              </a:pPr>
              <a:t>‹#›</a:t>
            </a:fld>
            <a:endParaRPr lang="en-GB" dirty="0"/>
          </a:p>
        </p:txBody>
      </p:sp>
    </p:spTree>
    <p:extLst>
      <p:ext uri="{BB962C8B-B14F-4D97-AF65-F5344CB8AC3E}">
        <p14:creationId xmlns:p14="http://schemas.microsoft.com/office/powerpoint/2010/main" val="6759328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GB"/>
              <a:t>Click to edit Master title style</a:t>
            </a:r>
            <a:endParaRPr lang="en-US" dirty="0"/>
          </a:p>
        </p:txBody>
      </p:sp>
      <p:sp>
        <p:nvSpPr>
          <p:cNvPr id="3" name="Text Placeholder 2"/>
          <p:cNvSpPr>
            <a:spLocks noGrp="1"/>
          </p:cNvSpPr>
          <p:nvPr>
            <p:ph type="body" idx="1"/>
          </p:nvPr>
        </p:nvSpPr>
        <p:spPr>
          <a:xfrm>
            <a:off x="685800" y="1913470"/>
            <a:ext cx="3657600" cy="743094"/>
          </a:xfrm>
        </p:spPr>
        <p:txBody>
          <a:bodyPr anchor="ctr">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85800" y="2656566"/>
            <a:ext cx="365760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4800428" y="1913470"/>
            <a:ext cx="3657600" cy="743094"/>
          </a:xfrm>
        </p:spPr>
        <p:txBody>
          <a:bodyPr anchor="ctr">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800428" y="2656564"/>
            <a:ext cx="365760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pPr>
              <a:defRPr/>
            </a:pPr>
            <a:fld id="{F1D0F35F-6211-4736-BC1E-C2207FE50ABE}" type="datetimeFigureOut">
              <a:rPr lang="en-GB" smtClean="0"/>
              <a:pPr>
                <a:defRPr/>
              </a:pPr>
              <a:t>10/09/2026</a:t>
            </a:fld>
            <a:endParaRPr lang="en-GB" dirty="0"/>
          </a:p>
        </p:txBody>
      </p:sp>
      <p:sp>
        <p:nvSpPr>
          <p:cNvPr id="8" name="Footer Placeholder 7"/>
          <p:cNvSpPr>
            <a:spLocks noGrp="1"/>
          </p:cNvSpPr>
          <p:nvPr>
            <p:ph type="ftr" sz="quarter" idx="11"/>
          </p:nvPr>
        </p:nvSpPr>
        <p:spPr/>
        <p:txBody>
          <a:bodyPr/>
          <a:lstStyle/>
          <a:p>
            <a:pPr>
              <a:defRPr/>
            </a:pPr>
            <a:endParaRPr lang="en-GB"/>
          </a:p>
        </p:txBody>
      </p:sp>
      <p:sp>
        <p:nvSpPr>
          <p:cNvPr id="9" name="Slide Number Placeholder 8"/>
          <p:cNvSpPr>
            <a:spLocks noGrp="1"/>
          </p:cNvSpPr>
          <p:nvPr>
            <p:ph type="sldNum" sz="quarter" idx="12"/>
          </p:nvPr>
        </p:nvSpPr>
        <p:spPr/>
        <p:txBody>
          <a:bodyPr/>
          <a:lstStyle/>
          <a:p>
            <a:pPr>
              <a:defRPr/>
            </a:pPr>
            <a:fld id="{54D664E3-DB9F-43A8-A515-F070FCB5EE7C}" type="slidenum">
              <a:rPr lang="en-GB" smtClean="0"/>
              <a:pPr>
                <a:defRPr/>
              </a:pPr>
              <a:t>‹#›</a:t>
            </a:fld>
            <a:endParaRPr lang="en-GB" dirty="0"/>
          </a:p>
        </p:txBody>
      </p:sp>
    </p:spTree>
    <p:extLst>
      <p:ext uri="{BB962C8B-B14F-4D97-AF65-F5344CB8AC3E}">
        <p14:creationId xmlns:p14="http://schemas.microsoft.com/office/powerpoint/2010/main" val="35054203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pPr>
              <a:defRPr/>
            </a:pPr>
            <a:fld id="{E098F19F-5734-4EFC-8165-FBD3ACD146C2}" type="datetimeFigureOut">
              <a:rPr lang="en-GB" smtClean="0"/>
              <a:pPr>
                <a:defRPr/>
              </a:pPr>
              <a:t>10/09/2026</a:t>
            </a:fld>
            <a:endParaRPr lang="en-GB" dirty="0"/>
          </a:p>
        </p:txBody>
      </p:sp>
      <p:sp>
        <p:nvSpPr>
          <p:cNvPr id="4" name="Footer Placeholder 3"/>
          <p:cNvSpPr>
            <a:spLocks noGrp="1"/>
          </p:cNvSpPr>
          <p:nvPr>
            <p:ph type="ftr" sz="quarter" idx="11"/>
          </p:nvPr>
        </p:nvSpPr>
        <p:spPr/>
        <p:txBody>
          <a:bodyPr/>
          <a:lstStyle/>
          <a:p>
            <a:pPr>
              <a:defRPr/>
            </a:pPr>
            <a:endParaRPr lang="en-GB"/>
          </a:p>
        </p:txBody>
      </p:sp>
      <p:sp>
        <p:nvSpPr>
          <p:cNvPr id="5" name="Slide Number Placeholder 4"/>
          <p:cNvSpPr>
            <a:spLocks noGrp="1"/>
          </p:cNvSpPr>
          <p:nvPr>
            <p:ph type="sldNum" sz="quarter" idx="12"/>
          </p:nvPr>
        </p:nvSpPr>
        <p:spPr/>
        <p:txBody>
          <a:bodyPr/>
          <a:lstStyle/>
          <a:p>
            <a:pPr>
              <a:defRPr/>
            </a:pPr>
            <a:fld id="{731E8955-D755-47C7-BE3B-E036C757E4F2}" type="slidenum">
              <a:rPr lang="en-GB" smtClean="0"/>
              <a:pPr>
                <a:defRPr/>
              </a:pPr>
              <a:t>‹#›</a:t>
            </a:fld>
            <a:endParaRPr lang="en-GB" dirty="0"/>
          </a:p>
        </p:txBody>
      </p:sp>
    </p:spTree>
    <p:extLst>
      <p:ext uri="{BB962C8B-B14F-4D97-AF65-F5344CB8AC3E}">
        <p14:creationId xmlns:p14="http://schemas.microsoft.com/office/powerpoint/2010/main" val="29301427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C93428DB-2A9E-424B-A9B7-ED575F3AFF5E}" type="datetimeFigureOut">
              <a:rPr lang="en-GB" smtClean="0"/>
              <a:pPr>
                <a:defRPr/>
              </a:pPr>
              <a:t>10/09/2026</a:t>
            </a:fld>
            <a:endParaRPr lang="en-GB" dirty="0"/>
          </a:p>
        </p:txBody>
      </p:sp>
      <p:sp>
        <p:nvSpPr>
          <p:cNvPr id="3" name="Footer Placeholder 2"/>
          <p:cNvSpPr>
            <a:spLocks noGrp="1"/>
          </p:cNvSpPr>
          <p:nvPr>
            <p:ph type="ftr" sz="quarter" idx="11"/>
          </p:nvPr>
        </p:nvSpPr>
        <p:spPr/>
        <p:txBody>
          <a:bodyPr/>
          <a:lstStyle/>
          <a:p>
            <a:pPr>
              <a:defRPr/>
            </a:pPr>
            <a:endParaRPr lang="en-GB"/>
          </a:p>
        </p:txBody>
      </p:sp>
      <p:sp>
        <p:nvSpPr>
          <p:cNvPr id="4" name="Slide Number Placeholder 3"/>
          <p:cNvSpPr>
            <a:spLocks noGrp="1"/>
          </p:cNvSpPr>
          <p:nvPr>
            <p:ph type="sldNum" sz="quarter" idx="12"/>
          </p:nvPr>
        </p:nvSpPr>
        <p:spPr/>
        <p:txBody>
          <a:bodyPr/>
          <a:lstStyle/>
          <a:p>
            <a:pPr>
              <a:defRPr/>
            </a:pPr>
            <a:fld id="{C7716C80-A5B4-445A-A244-7ED79F5A5013}" type="slidenum">
              <a:rPr lang="en-GB" smtClean="0"/>
              <a:pPr>
                <a:defRPr/>
              </a:pPr>
              <a:t>‹#›</a:t>
            </a:fld>
            <a:endParaRPr lang="en-GB" dirty="0"/>
          </a:p>
        </p:txBody>
      </p:sp>
    </p:spTree>
    <p:extLst>
      <p:ext uri="{BB962C8B-B14F-4D97-AF65-F5344CB8AC3E}">
        <p14:creationId xmlns:p14="http://schemas.microsoft.com/office/powerpoint/2010/main" val="535581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a:xfrm>
            <a:off x="685800" y="2148840"/>
            <a:ext cx="4572000" cy="38404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5892568" y="2147487"/>
            <a:ext cx="2560320" cy="3432319"/>
          </a:xfrm>
        </p:spPr>
        <p:txBody>
          <a:bodyPr>
            <a:normAutofit/>
          </a:bodyPr>
          <a:lstStyle>
            <a:lvl1pPr marL="0" indent="0">
              <a:lnSpc>
                <a:spcPct val="95000"/>
              </a:lnSpc>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pPr>
              <a:defRPr/>
            </a:pPr>
            <a:fld id="{F1D0F35F-6211-4736-BC1E-C2207FE50ABE}" type="datetimeFigureOut">
              <a:rPr lang="en-GB" smtClean="0"/>
              <a:pPr>
                <a:defRPr/>
              </a:pPr>
              <a:t>10/09/2026</a:t>
            </a:fld>
            <a:endParaRPr lang="en-GB" dirty="0"/>
          </a:p>
        </p:txBody>
      </p:sp>
      <p:sp>
        <p:nvSpPr>
          <p:cNvPr id="6" name="Footer Placeholder 5"/>
          <p:cNvSpPr>
            <a:spLocks noGrp="1"/>
          </p:cNvSpPr>
          <p:nvPr>
            <p:ph type="ftr" sz="quarter" idx="11"/>
          </p:nvPr>
        </p:nvSpPr>
        <p:spPr/>
        <p:txBody>
          <a:bodyPr/>
          <a:lstStyle/>
          <a:p>
            <a:pPr>
              <a:defRPr/>
            </a:pPr>
            <a:endParaRPr lang="en-GB"/>
          </a:p>
        </p:txBody>
      </p:sp>
      <p:sp>
        <p:nvSpPr>
          <p:cNvPr id="7" name="Slide Number Placeholder 6"/>
          <p:cNvSpPr>
            <a:spLocks noGrp="1"/>
          </p:cNvSpPr>
          <p:nvPr>
            <p:ph type="sldNum" sz="quarter" idx="12"/>
          </p:nvPr>
        </p:nvSpPr>
        <p:spPr/>
        <p:txBody>
          <a:bodyPr/>
          <a:lstStyle/>
          <a:p>
            <a:pPr>
              <a:defRPr/>
            </a:pPr>
            <a:fld id="{54D664E3-DB9F-43A8-A515-F070FCB5EE7C}" type="slidenum">
              <a:rPr lang="en-GB" smtClean="0"/>
              <a:pPr>
                <a:defRPr/>
              </a:pPr>
              <a:t>‹#›</a:t>
            </a:fld>
            <a:endParaRPr lang="en-GB" dirty="0"/>
          </a:p>
        </p:txBody>
      </p:sp>
    </p:spTree>
    <p:extLst>
      <p:ext uri="{BB962C8B-B14F-4D97-AF65-F5344CB8AC3E}">
        <p14:creationId xmlns:p14="http://schemas.microsoft.com/office/powerpoint/2010/main" val="17380962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GB"/>
              <a:t>Click to edit Master title style</a:t>
            </a:r>
            <a:endParaRPr lang="en-US" dirty="0"/>
          </a:p>
        </p:txBody>
      </p:sp>
      <p:sp>
        <p:nvSpPr>
          <p:cNvPr id="3" name="Picture Placeholder 2"/>
          <p:cNvSpPr>
            <a:spLocks noGrp="1" noChangeAspect="1"/>
          </p:cNvSpPr>
          <p:nvPr>
            <p:ph type="pic" idx="1"/>
          </p:nvPr>
        </p:nvSpPr>
        <p:spPr>
          <a:xfrm>
            <a:off x="685800" y="2211494"/>
            <a:ext cx="4754880" cy="3840480"/>
          </a:xfrm>
          <a:solidFill>
            <a:schemeClr val="tx2">
              <a:lumMod val="60000"/>
              <a:lumOff val="40000"/>
            </a:schemeClr>
          </a:solidFill>
        </p:spPr>
        <p:txBody>
          <a:bodyPr tIns="365760" anchor="t"/>
          <a:lstStyle>
            <a:lvl1pPr marL="0" indent="0" algn="ctr">
              <a:buNone/>
              <a:defRPr sz="3200">
                <a:solidFill>
                  <a:schemeClr val="tx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5885351" y="2150621"/>
            <a:ext cx="2560320" cy="3429000"/>
          </a:xfrm>
        </p:spPr>
        <p:txBody>
          <a:bodyPr>
            <a:normAutofit/>
          </a:bodyPr>
          <a:lstStyle>
            <a:lvl1pPr marL="0" indent="0">
              <a:lnSpc>
                <a:spcPct val="95000"/>
              </a:lnSpc>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pPr>
              <a:defRPr/>
            </a:pPr>
            <a:fld id="{F1D0F35F-6211-4736-BC1E-C2207FE50ABE}" type="datetimeFigureOut">
              <a:rPr lang="en-GB" smtClean="0"/>
              <a:pPr>
                <a:defRPr/>
              </a:pPr>
              <a:t>10/09/2026</a:t>
            </a:fld>
            <a:endParaRPr lang="en-GB" dirty="0"/>
          </a:p>
        </p:txBody>
      </p:sp>
      <p:sp>
        <p:nvSpPr>
          <p:cNvPr id="6" name="Footer Placeholder 5"/>
          <p:cNvSpPr>
            <a:spLocks noGrp="1"/>
          </p:cNvSpPr>
          <p:nvPr>
            <p:ph type="ftr" sz="quarter" idx="11"/>
          </p:nvPr>
        </p:nvSpPr>
        <p:spPr/>
        <p:txBody>
          <a:bodyPr/>
          <a:lstStyle/>
          <a:p>
            <a:pPr>
              <a:defRPr/>
            </a:pPr>
            <a:endParaRPr lang="en-GB"/>
          </a:p>
        </p:txBody>
      </p:sp>
      <p:sp>
        <p:nvSpPr>
          <p:cNvPr id="7" name="Slide Number Placeholder 6"/>
          <p:cNvSpPr>
            <a:spLocks noGrp="1"/>
          </p:cNvSpPr>
          <p:nvPr>
            <p:ph type="sldNum" sz="quarter" idx="12"/>
          </p:nvPr>
        </p:nvSpPr>
        <p:spPr/>
        <p:txBody>
          <a:bodyPr/>
          <a:lstStyle/>
          <a:p>
            <a:pPr>
              <a:defRPr/>
            </a:pPr>
            <a:fld id="{54D664E3-DB9F-43A8-A515-F070FCB5EE7C}" type="slidenum">
              <a:rPr lang="en-GB" smtClean="0"/>
              <a:pPr>
                <a:defRPr/>
              </a:pPr>
              <a:t>‹#›</a:t>
            </a:fld>
            <a:endParaRPr lang="en-GB" dirty="0"/>
          </a:p>
        </p:txBody>
      </p:sp>
    </p:spTree>
    <p:extLst>
      <p:ext uri="{BB962C8B-B14F-4D97-AF65-F5344CB8AC3E}">
        <p14:creationId xmlns:p14="http://schemas.microsoft.com/office/powerpoint/2010/main" val="12739585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pPr>
              <a:defRPr/>
            </a:pPr>
            <a:fld id="{F1D0F35F-6211-4736-BC1E-C2207FE50ABE}" type="datetimeFigureOut">
              <a:rPr lang="en-GB" smtClean="0"/>
              <a:pPr>
                <a:defRPr/>
              </a:pPr>
              <a:t>10/09/2026</a:t>
            </a:fld>
            <a:endParaRPr lang="en-GB" dirty="0"/>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pPr>
              <a:defRPr/>
            </a:pPr>
            <a:fld id="{54D664E3-DB9F-43A8-A515-F070FCB5EE7C}" type="slidenum">
              <a:rPr lang="en-GB" smtClean="0"/>
              <a:pPr>
                <a:defRPr/>
              </a:pPr>
              <a:t>‹#›</a:t>
            </a:fld>
            <a:endParaRPr lang="en-GB" dirty="0"/>
          </a:p>
        </p:txBody>
      </p:sp>
    </p:spTree>
    <p:extLst>
      <p:ext uri="{BB962C8B-B14F-4D97-AF65-F5344CB8AC3E}">
        <p14:creationId xmlns:p14="http://schemas.microsoft.com/office/powerpoint/2010/main" val="40192365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6764484" y="0"/>
            <a:ext cx="20574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870468" y="609600"/>
            <a:ext cx="1801785" cy="5638800"/>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628650" y="609600"/>
            <a:ext cx="5979968" cy="56388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a:xfrm>
            <a:off x="628650" y="6422855"/>
            <a:ext cx="2057397" cy="365125"/>
          </a:xfrm>
        </p:spPr>
        <p:txBody>
          <a:bodyPr/>
          <a:lstStyle/>
          <a:p>
            <a:pPr>
              <a:defRPr/>
            </a:pPr>
            <a:fld id="{F1D0F35F-6211-4736-BC1E-C2207FE50ABE}" type="datetimeFigureOut">
              <a:rPr lang="en-GB" smtClean="0"/>
              <a:pPr>
                <a:defRPr/>
              </a:pPr>
              <a:t>10/09/2026</a:t>
            </a:fld>
            <a:endParaRPr lang="en-GB" dirty="0"/>
          </a:p>
        </p:txBody>
      </p:sp>
      <p:sp>
        <p:nvSpPr>
          <p:cNvPr id="5" name="Footer Placeholder 4"/>
          <p:cNvSpPr>
            <a:spLocks noGrp="1"/>
          </p:cNvSpPr>
          <p:nvPr>
            <p:ph type="ftr" sz="quarter" idx="11"/>
          </p:nvPr>
        </p:nvSpPr>
        <p:spPr>
          <a:xfrm>
            <a:off x="2832102" y="6422855"/>
            <a:ext cx="3209752" cy="365125"/>
          </a:xfrm>
        </p:spPr>
        <p:txBody>
          <a:bodyPr/>
          <a:lstStyle/>
          <a:p>
            <a:pPr>
              <a:defRPr/>
            </a:pPr>
            <a:endParaRPr lang="en-GB"/>
          </a:p>
        </p:txBody>
      </p:sp>
      <p:sp>
        <p:nvSpPr>
          <p:cNvPr id="6" name="Slide Number Placeholder 5"/>
          <p:cNvSpPr>
            <a:spLocks noGrp="1"/>
          </p:cNvSpPr>
          <p:nvPr>
            <p:ph type="sldNum" sz="quarter" idx="12"/>
          </p:nvPr>
        </p:nvSpPr>
        <p:spPr>
          <a:xfrm>
            <a:off x="6054787" y="6422855"/>
            <a:ext cx="659819" cy="365125"/>
          </a:xfrm>
        </p:spPr>
        <p:txBody>
          <a:bodyPr/>
          <a:lstStyle/>
          <a:p>
            <a:pPr>
              <a:defRPr/>
            </a:pPr>
            <a:fld id="{54D664E3-DB9F-43A8-A515-F070FCB5EE7C}" type="slidenum">
              <a:rPr lang="en-GB" smtClean="0"/>
              <a:pPr>
                <a:defRPr/>
              </a:pPr>
              <a:t>‹#›</a:t>
            </a:fld>
            <a:endParaRPr lang="en-GB" dirty="0"/>
          </a:p>
        </p:txBody>
      </p:sp>
    </p:spTree>
    <p:extLst>
      <p:ext uri="{BB962C8B-B14F-4D97-AF65-F5344CB8AC3E}">
        <p14:creationId xmlns:p14="http://schemas.microsoft.com/office/powerpoint/2010/main" val="10383966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362" y="176109"/>
            <a:ext cx="9141714"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685019" y="284176"/>
            <a:ext cx="7772400" cy="1508760"/>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685019" y="2011680"/>
            <a:ext cx="7772400" cy="420624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681557" y="6422855"/>
            <a:ext cx="2595043" cy="365125"/>
          </a:xfrm>
          <a:prstGeom prst="rect">
            <a:avLst/>
          </a:prstGeom>
        </p:spPr>
        <p:txBody>
          <a:bodyPr vert="horz" lIns="91440" tIns="45720" rIns="45720" bIns="45720" rtlCol="0" anchor="ctr"/>
          <a:lstStyle>
            <a:lvl1pPr algn="l">
              <a:defRPr sz="1050">
                <a:solidFill>
                  <a:schemeClr val="tx1"/>
                </a:solidFill>
              </a:defRPr>
            </a:lvl1pPr>
          </a:lstStyle>
          <a:p>
            <a:pPr>
              <a:defRPr/>
            </a:pPr>
            <a:fld id="{F1D0F35F-6211-4736-BC1E-C2207FE50ABE}" type="datetimeFigureOut">
              <a:rPr lang="en-GB" smtClean="0"/>
              <a:pPr>
                <a:defRPr/>
              </a:pPr>
              <a:t>10/09/2026</a:t>
            </a:fld>
            <a:endParaRPr lang="en-GB" dirty="0"/>
          </a:p>
        </p:txBody>
      </p:sp>
      <p:sp>
        <p:nvSpPr>
          <p:cNvPr id="5" name="Footer Placeholder 4"/>
          <p:cNvSpPr>
            <a:spLocks noGrp="1"/>
          </p:cNvSpPr>
          <p:nvPr>
            <p:ph type="ftr" sz="quarter" idx="3"/>
          </p:nvPr>
        </p:nvSpPr>
        <p:spPr>
          <a:xfrm>
            <a:off x="4191000" y="6422855"/>
            <a:ext cx="4060627" cy="365125"/>
          </a:xfrm>
          <a:prstGeom prst="rect">
            <a:avLst/>
          </a:prstGeom>
        </p:spPr>
        <p:txBody>
          <a:bodyPr vert="horz" lIns="91440" tIns="45720" rIns="91440" bIns="45720" rtlCol="0" anchor="ctr"/>
          <a:lstStyle>
            <a:lvl1pPr algn="r">
              <a:defRPr sz="1050">
                <a:solidFill>
                  <a:schemeClr val="tx1"/>
                </a:solidFill>
              </a:defRPr>
            </a:lvl1pPr>
          </a:lstStyle>
          <a:p>
            <a:pPr>
              <a:defRPr/>
            </a:pPr>
            <a:endParaRPr lang="en-GB"/>
          </a:p>
        </p:txBody>
      </p:sp>
      <p:sp>
        <p:nvSpPr>
          <p:cNvPr id="6" name="Slide Number Placeholder 5"/>
          <p:cNvSpPr>
            <a:spLocks noGrp="1"/>
          </p:cNvSpPr>
          <p:nvPr>
            <p:ph type="sldNum" sz="quarter" idx="4"/>
          </p:nvPr>
        </p:nvSpPr>
        <p:spPr>
          <a:xfrm>
            <a:off x="8265139" y="6422855"/>
            <a:ext cx="709698" cy="365125"/>
          </a:xfrm>
          <a:prstGeom prst="rect">
            <a:avLst/>
          </a:prstGeom>
        </p:spPr>
        <p:txBody>
          <a:bodyPr vert="horz" lIns="45720" tIns="45720" rIns="91440" bIns="45720" rtlCol="0" anchor="ctr"/>
          <a:lstStyle>
            <a:lvl1pPr algn="l">
              <a:defRPr sz="1200" b="0">
                <a:solidFill>
                  <a:schemeClr val="tx1"/>
                </a:solidFill>
              </a:defRPr>
            </a:lvl1pPr>
          </a:lstStyle>
          <a:p>
            <a:pPr>
              <a:defRPr/>
            </a:pPr>
            <a:fld id="{54D664E3-DB9F-43A8-A515-F070FCB5EE7C}" type="slidenum">
              <a:rPr lang="en-GB" smtClean="0"/>
              <a:pPr>
                <a:defRPr/>
              </a:pPr>
              <a:t>‹#›</a:t>
            </a:fld>
            <a:endParaRPr lang="en-GB" dirty="0"/>
          </a:p>
        </p:txBody>
      </p:sp>
    </p:spTree>
    <p:extLst>
      <p:ext uri="{BB962C8B-B14F-4D97-AF65-F5344CB8AC3E}">
        <p14:creationId xmlns:p14="http://schemas.microsoft.com/office/powerpoint/2010/main" val="1380298573"/>
      </p:ext>
    </p:extLst>
  </p:cSld>
  <p:clrMap bg1="dk1" tx1="lt1" bg2="dk2" tx2="lt2" accent1="accent1" accent2="accent2" accent3="accent3" accent4="accent4" accent5="accent5" accent6="accent6" hlink="hlink" folHlink="folHlink"/>
  <p:sldLayoutIdLst>
    <p:sldLayoutId id="2147484065" r:id="rId1"/>
    <p:sldLayoutId id="2147484066" r:id="rId2"/>
    <p:sldLayoutId id="2147484067" r:id="rId3"/>
    <p:sldLayoutId id="2147484068" r:id="rId4"/>
    <p:sldLayoutId id="2147484069" r:id="rId5"/>
    <p:sldLayoutId id="2147484070" r:id="rId6"/>
    <p:sldLayoutId id="2147484071" r:id="rId7"/>
    <p:sldLayoutId id="2147484072" r:id="rId8"/>
    <p:sldLayoutId id="2147484073" r:id="rId9"/>
    <p:sldLayoutId id="2147484074" r:id="rId10"/>
    <p:sldLayoutId id="2147484075" r:id="rId11"/>
  </p:sldLayoutIdLst>
  <p:txStyles>
    <p:title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p:titleStyle>
    <p:bodyStyle>
      <a:lvl1pPr marL="182880" indent="-182880" algn="l" defTabSz="914400" rtl="0" eaLnBrk="1" latinLnBrk="0" hangingPunct="1">
        <a:lnSpc>
          <a:spcPct val="90000"/>
        </a:lnSpc>
        <a:spcBef>
          <a:spcPts val="1200"/>
        </a:spcBef>
        <a:spcAft>
          <a:spcPts val="200"/>
        </a:spcAft>
        <a:buClr>
          <a:schemeClr val="tx1"/>
        </a:buClr>
        <a:buFont typeface="Wingdings" pitchFamily="2" charset="2"/>
        <a:buChar char=""/>
        <a:defRPr sz="2200" kern="1200">
          <a:solidFill>
            <a:schemeClr val="tx1"/>
          </a:solidFill>
          <a:latin typeface="+mn-lt"/>
          <a:ea typeface="+mn-ea"/>
          <a:cs typeface="+mn-cs"/>
        </a:defRPr>
      </a:lvl1pPr>
      <a:lvl2pPr marL="411480" indent="-182880" algn="l" defTabSz="914400" rtl="0" eaLnBrk="1" latinLnBrk="0" hangingPunct="1">
        <a:lnSpc>
          <a:spcPct val="90000"/>
        </a:lnSpc>
        <a:spcBef>
          <a:spcPts val="200"/>
        </a:spcBef>
        <a:spcAft>
          <a:spcPts val="400"/>
        </a:spcAft>
        <a:buClr>
          <a:schemeClr val="tx1"/>
        </a:buClr>
        <a:buFont typeface="Wingdings" pitchFamily="2" charset="2"/>
        <a:buChar char=""/>
        <a:defRPr sz="2000" kern="1200">
          <a:solidFill>
            <a:schemeClr val="tx1"/>
          </a:solidFill>
          <a:latin typeface="+mn-lt"/>
          <a:ea typeface="+mn-ea"/>
          <a:cs typeface="+mn-cs"/>
        </a:defRPr>
      </a:lvl2pPr>
      <a:lvl3pPr marL="640080" indent="-182880" algn="l" defTabSz="914400" rtl="0" eaLnBrk="1" latinLnBrk="0" hangingPunct="1">
        <a:lnSpc>
          <a:spcPct val="90000"/>
        </a:lnSpc>
        <a:spcBef>
          <a:spcPts val="200"/>
        </a:spcBef>
        <a:spcAft>
          <a:spcPts val="400"/>
        </a:spcAft>
        <a:buClr>
          <a:schemeClr val="tx1"/>
        </a:buClr>
        <a:buFont typeface="Wingdings" pitchFamily="2" charset="2"/>
        <a:buChar char=""/>
        <a:defRPr sz="1800" kern="1200">
          <a:solidFill>
            <a:schemeClr val="tx1"/>
          </a:solidFill>
          <a:latin typeface="+mn-lt"/>
          <a:ea typeface="+mn-ea"/>
          <a:cs typeface="+mn-cs"/>
        </a:defRPr>
      </a:lvl3pPr>
      <a:lvl4pPr marL="8686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4pPr>
      <a:lvl5pPr marL="10972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s://poultonstchadsce.lancs.sch.uk/esafety-children/"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hyperlink" Target="https://poultonstchadsce.lancs.sch.uk/year-2/"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Logo, company name&#10;&#10;Description automatically generated">
            <a:extLst>
              <a:ext uri="{FF2B5EF4-FFF2-40B4-BE49-F238E27FC236}">
                <a16:creationId xmlns:a16="http://schemas.microsoft.com/office/drawing/2014/main" id="{2F5482FD-1A67-505E-F07C-4CF0AC12453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15004" y="2060848"/>
            <a:ext cx="2313992" cy="1823900"/>
          </a:xfrm>
          <a:prstGeom prst="rect">
            <a:avLst/>
          </a:prstGeom>
        </p:spPr>
      </p:pic>
      <p:sp>
        <p:nvSpPr>
          <p:cNvPr id="6" name="TextBox 5">
            <a:extLst>
              <a:ext uri="{FF2B5EF4-FFF2-40B4-BE49-F238E27FC236}">
                <a16:creationId xmlns:a16="http://schemas.microsoft.com/office/drawing/2014/main" id="{3314DA2E-F792-9F86-4246-2F47F77DC83B}"/>
              </a:ext>
            </a:extLst>
          </p:cNvPr>
          <p:cNvSpPr txBox="1"/>
          <p:nvPr/>
        </p:nvSpPr>
        <p:spPr>
          <a:xfrm>
            <a:off x="395536" y="4302278"/>
            <a:ext cx="8352928" cy="1397947"/>
          </a:xfrm>
          <a:prstGeom prst="rect">
            <a:avLst/>
          </a:prstGeom>
          <a:noFill/>
        </p:spPr>
        <p:txBody>
          <a:bodyPr wrap="square">
            <a:spAutoFit/>
          </a:bodyPr>
          <a:lstStyle/>
          <a:p>
            <a:pPr fontAlgn="base">
              <a:lnSpc>
                <a:spcPct val="107000"/>
              </a:lnSpc>
              <a:spcAft>
                <a:spcPts val="800"/>
              </a:spcAft>
            </a:pPr>
            <a:r>
              <a:rPr lang="en-GB" sz="16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At Poulton St Chad’s, we believe every child is a gift from God, blessed with their own gifts and talents. It is our mission to ensure children are safe, happy and can thrive. We aim to give our children a love for learning through our engaging curriculum and enrichment opportunities; a love for God within our distinctly Christian setting and a love for one another through our nurturing environment and inclusive relationships.</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C5F67882-E410-44A2-80C5-3D703E99EF3F}"/>
              </a:ext>
            </a:extLst>
          </p:cNvPr>
          <p:cNvSpPr txBox="1"/>
          <p:nvPr/>
        </p:nvSpPr>
        <p:spPr>
          <a:xfrm>
            <a:off x="683568" y="691969"/>
            <a:ext cx="8460432" cy="1107996"/>
          </a:xfrm>
          <a:prstGeom prst="rect">
            <a:avLst/>
          </a:prstGeom>
          <a:noFill/>
        </p:spPr>
        <p:txBody>
          <a:bodyPr wrap="square">
            <a:spAutoFit/>
          </a:bodyPr>
          <a:lstStyle/>
          <a:p>
            <a:r>
              <a:rPr lang="en-GB" sz="2800" b="1" dirty="0">
                <a:solidFill>
                  <a:srgbClr val="002060"/>
                </a:solidFill>
                <a:cs typeface="Times New Roman" panose="02020603050405020304" pitchFamily="18" charset="0"/>
              </a:rPr>
              <a:t>LOVE LEARNING. LOVE GOD. LOVE ONE ANOTHER.</a:t>
            </a:r>
          </a:p>
          <a:p>
            <a:pPr algn="ctr"/>
            <a:endParaRPr lang="en-GB" sz="2000" b="1" dirty="0">
              <a:solidFill>
                <a:srgbClr val="002060"/>
              </a:solidFill>
              <a:cs typeface="Times New Roman" panose="02020603050405020304" pitchFamily="18" charset="0"/>
            </a:endParaRPr>
          </a:p>
          <a:p>
            <a:pPr algn="ctr"/>
            <a:r>
              <a:rPr lang="en-GB" sz="1800" b="1" dirty="0">
                <a:solidFill>
                  <a:srgbClr val="002060"/>
                </a:solidFill>
                <a:cs typeface="Times New Roman" panose="02020603050405020304" pitchFamily="18" charset="0"/>
              </a:rPr>
              <a:t>“Let all that you do be done in love” (1 Corinthians 16:14)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le 1"/>
          <p:cNvSpPr>
            <a:spLocks noGrp="1"/>
          </p:cNvSpPr>
          <p:nvPr>
            <p:ph type="ctrTitle"/>
          </p:nvPr>
        </p:nvSpPr>
        <p:spPr/>
        <p:txBody>
          <a:bodyPr/>
          <a:lstStyle/>
          <a:p>
            <a:pPr eaLnBrk="1" hangingPunct="1"/>
            <a:r>
              <a:rPr lang="en-GB" sz="8000" dirty="0">
                <a:latin typeface="Gill Sans MT" panose="020B0502020104020203" pitchFamily="34" charset="0"/>
                <a:cs typeface="Times New Roman" pitchFamily="18" charset="0"/>
              </a:rPr>
              <a:t>Welcome</a:t>
            </a:r>
          </a:p>
        </p:txBody>
      </p:sp>
      <p:sp>
        <p:nvSpPr>
          <p:cNvPr id="14338" name="Subtitle 2"/>
          <p:cNvSpPr>
            <a:spLocks noGrp="1"/>
          </p:cNvSpPr>
          <p:nvPr>
            <p:ph type="subTitle" idx="1"/>
          </p:nvPr>
        </p:nvSpPr>
        <p:spPr>
          <a:xfrm>
            <a:off x="533400" y="4077072"/>
            <a:ext cx="6558880" cy="2088232"/>
          </a:xfrm>
        </p:spPr>
        <p:txBody>
          <a:bodyPr>
            <a:normAutofit fontScale="32500" lnSpcReduction="20000"/>
          </a:bodyPr>
          <a:lstStyle/>
          <a:p>
            <a:pPr eaLnBrk="1" hangingPunct="1"/>
            <a:endParaRPr lang="en-GB" sz="13900" dirty="0">
              <a:latin typeface="Gill Sans MT" panose="020B0502020104020203" pitchFamily="34" charset="0"/>
              <a:cs typeface="Times New Roman" pitchFamily="18" charset="0"/>
            </a:endParaRPr>
          </a:p>
          <a:p>
            <a:pPr eaLnBrk="1" hangingPunct="1"/>
            <a:r>
              <a:rPr lang="en-GB" sz="13900" dirty="0">
                <a:latin typeface="Gill Sans MT" panose="020B0502020104020203" pitchFamily="34" charset="0"/>
                <a:cs typeface="Times New Roman" pitchFamily="18" charset="0"/>
              </a:rPr>
              <a:t>Year 2</a:t>
            </a:r>
            <a:endParaRPr lang="en-GB" sz="4400" dirty="0">
              <a:latin typeface="Gill Sans MT" panose="020B0502020104020203" pitchFamily="34" charset="0"/>
              <a:cs typeface="Times New Roman" pitchFamily="18" charset="0"/>
            </a:endParaRPr>
          </a:p>
          <a:p>
            <a:pPr eaLnBrk="1" hangingPunct="1"/>
            <a:r>
              <a:rPr lang="en-GB" sz="8600" dirty="0">
                <a:latin typeface="Gill Sans MT" panose="020B0502020104020203" pitchFamily="34" charset="0"/>
                <a:cs typeface="Times New Roman" pitchFamily="18" charset="0"/>
              </a:rPr>
              <a:t>Miss Siddall</a:t>
            </a:r>
            <a:br>
              <a:rPr lang="en-GB" sz="8600" dirty="0">
                <a:latin typeface="Gill Sans MT" panose="020B0502020104020203" pitchFamily="34" charset="0"/>
                <a:cs typeface="Times New Roman" pitchFamily="18" charset="0"/>
              </a:rPr>
            </a:br>
            <a:endParaRPr lang="en-GB" sz="8600" dirty="0">
              <a:latin typeface="Gill Sans MT" panose="020B0502020104020203" pitchFamily="34" charset="0"/>
              <a:cs typeface="Times New Roman" pitchFamily="18" charset="0"/>
            </a:endParaRPr>
          </a:p>
        </p:txBody>
      </p:sp>
      <p:pic>
        <p:nvPicPr>
          <p:cNvPr id="3" name="Picture 2" descr="Icon&#10;&#10;Description automatically generated">
            <a:extLst>
              <a:ext uri="{FF2B5EF4-FFF2-40B4-BE49-F238E27FC236}">
                <a16:creationId xmlns:a16="http://schemas.microsoft.com/office/drawing/2014/main" id="{3270CDDB-9653-D83A-8681-748B13E1AFF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92280" y="4653136"/>
            <a:ext cx="1280384" cy="1473200"/>
          </a:xfrm>
          <a:prstGeom prst="rect">
            <a:avLst/>
          </a:prstGeom>
        </p:spPr>
      </p:pic>
      <p:sp>
        <p:nvSpPr>
          <p:cNvPr id="6" name="TextBox 5">
            <a:extLst>
              <a:ext uri="{FF2B5EF4-FFF2-40B4-BE49-F238E27FC236}">
                <a16:creationId xmlns:a16="http://schemas.microsoft.com/office/drawing/2014/main" id="{5808CA58-1EC1-4D36-9D6A-0A5D431BBC37}"/>
              </a:ext>
            </a:extLst>
          </p:cNvPr>
          <p:cNvSpPr txBox="1"/>
          <p:nvPr/>
        </p:nvSpPr>
        <p:spPr>
          <a:xfrm>
            <a:off x="381049" y="546998"/>
            <a:ext cx="8496944" cy="646331"/>
          </a:xfrm>
          <a:prstGeom prst="rect">
            <a:avLst/>
          </a:prstGeom>
          <a:noFill/>
        </p:spPr>
        <p:txBody>
          <a:bodyPr wrap="square">
            <a:spAutoFit/>
          </a:bodyPr>
          <a:lstStyle/>
          <a:p>
            <a:pPr algn="ctr"/>
            <a:r>
              <a:rPr lang="en-GB" sz="1800" dirty="0">
                <a:solidFill>
                  <a:srgbClr val="7030A0"/>
                </a:solidFill>
                <a:effectLst/>
                <a:latin typeface="inherit"/>
                <a:ea typeface="Times New Roman" panose="02020603050405020304" pitchFamily="18" charset="0"/>
                <a:cs typeface="Arial" panose="020B0604020202020204" pitchFamily="34" charset="0"/>
              </a:rPr>
              <a:t>“Would 100% recommend St Chads. They have been a great school for our family!” (Ofsted Parent View 2026)</a:t>
            </a:r>
            <a:endParaRPr lang="en-GB" sz="2000" dirty="0">
              <a:solidFill>
                <a:srgbClr val="7030A0"/>
              </a:solidFill>
              <a:effectLst/>
              <a:latin typeface="Times New Roman" panose="02020603050405020304" pitchFamily="18" charset="0"/>
              <a:ea typeface="Times New Roman"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1268079" y="476672"/>
            <a:ext cx="6554867" cy="1524000"/>
          </a:xfrm>
        </p:spPr>
        <p:txBody>
          <a:bodyPr/>
          <a:lstStyle/>
          <a:p>
            <a:pPr eaLnBrk="1" hangingPunct="1"/>
            <a:r>
              <a:rPr lang="en-GB" dirty="0">
                <a:latin typeface="Gill Sans MT" panose="020B0502020104020203" pitchFamily="34" charset="0"/>
                <a:cs typeface="Times New Roman" pitchFamily="18" charset="0"/>
              </a:rPr>
              <a:t>Practicalities</a:t>
            </a:r>
          </a:p>
        </p:txBody>
      </p:sp>
      <p:sp>
        <p:nvSpPr>
          <p:cNvPr id="16385" name="Content Placeholder 2"/>
          <p:cNvSpPr>
            <a:spLocks noGrp="1"/>
          </p:cNvSpPr>
          <p:nvPr>
            <p:ph idx="1"/>
          </p:nvPr>
        </p:nvSpPr>
        <p:spPr>
          <a:xfrm>
            <a:off x="971600" y="1844824"/>
            <a:ext cx="7408862" cy="3451225"/>
          </a:xfrm>
        </p:spPr>
        <p:txBody>
          <a:bodyPr>
            <a:normAutofit/>
          </a:bodyPr>
          <a:lstStyle/>
          <a:p>
            <a:pPr eaLnBrk="1" hangingPunct="1">
              <a:buFont typeface="Wingdings" pitchFamily="2" charset="2"/>
              <a:buChar char="§"/>
            </a:pPr>
            <a:r>
              <a:rPr lang="en-GB" dirty="0">
                <a:latin typeface="Gill Sans MT" panose="020B0502020104020203" pitchFamily="34" charset="0"/>
                <a:cs typeface="Times New Roman" pitchFamily="18" charset="0"/>
              </a:rPr>
              <a:t>Please label all of your child’s uniform and their packed lunch box so it is easier to return if lost.</a:t>
            </a:r>
          </a:p>
          <a:p>
            <a:pPr eaLnBrk="1" hangingPunct="1">
              <a:buFont typeface="Wingdings" pitchFamily="2" charset="2"/>
              <a:buChar char="§"/>
            </a:pPr>
            <a:r>
              <a:rPr lang="en-GB" dirty="0">
                <a:latin typeface="Gill Sans MT" panose="020B0502020104020203" pitchFamily="34" charset="0"/>
                <a:cs typeface="Times New Roman" pitchFamily="18" charset="0"/>
              </a:rPr>
              <a:t>Your child should have a waterproof coat with a hood in school.</a:t>
            </a:r>
          </a:p>
          <a:p>
            <a:pPr eaLnBrk="1" hangingPunct="1">
              <a:buFont typeface="Wingdings" pitchFamily="2" charset="2"/>
              <a:buChar char="§"/>
            </a:pPr>
            <a:r>
              <a:rPr lang="en-GB" dirty="0">
                <a:latin typeface="Gill Sans MT" panose="020B0502020104020203" pitchFamily="34" charset="0"/>
                <a:cs typeface="Times New Roman" pitchFamily="18" charset="0"/>
              </a:rPr>
              <a:t>All children should have a named water bottle which contains only water.</a:t>
            </a:r>
          </a:p>
          <a:p>
            <a:pPr eaLnBrk="1" hangingPunct="1">
              <a:buFont typeface="Wingdings" pitchFamily="2" charset="2"/>
              <a:buChar char="§"/>
            </a:pPr>
            <a:r>
              <a:rPr lang="en-GB" dirty="0">
                <a:latin typeface="Gill Sans MT" panose="020B0502020104020203" pitchFamily="34" charset="0"/>
                <a:cs typeface="Times New Roman" pitchFamily="18" charset="0"/>
              </a:rPr>
              <a:t>KS1 are provided with free fruit. Milk is available to buy through Cool Milk.</a:t>
            </a:r>
          </a:p>
        </p:txBody>
      </p:sp>
      <p:pic>
        <p:nvPicPr>
          <p:cNvPr id="6" name="Picture 5" descr="Icon&#10;&#10;Description automatically generated">
            <a:extLst>
              <a:ext uri="{FF2B5EF4-FFF2-40B4-BE49-F238E27FC236}">
                <a16:creationId xmlns:a16="http://schemas.microsoft.com/office/drawing/2014/main" id="{BEAA9D3A-95EE-08FF-A7BD-8FCAB7EA19E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512" y="5562172"/>
            <a:ext cx="1088603" cy="1252538"/>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1117612" y="620688"/>
            <a:ext cx="6554867" cy="1524000"/>
          </a:xfrm>
        </p:spPr>
        <p:txBody>
          <a:bodyPr/>
          <a:lstStyle/>
          <a:p>
            <a:pPr eaLnBrk="1" hangingPunct="1"/>
            <a:r>
              <a:rPr lang="en-GB" dirty="0">
                <a:latin typeface="Gill Sans MT" panose="020B0502020104020203" pitchFamily="34" charset="0"/>
                <a:cs typeface="Times New Roman" pitchFamily="18" charset="0"/>
              </a:rPr>
              <a:t>Practicalities continued</a:t>
            </a:r>
          </a:p>
        </p:txBody>
      </p:sp>
      <p:sp>
        <p:nvSpPr>
          <p:cNvPr id="17409" name="Content Placeholder 2"/>
          <p:cNvSpPr>
            <a:spLocks noGrp="1"/>
          </p:cNvSpPr>
          <p:nvPr>
            <p:ph idx="1"/>
          </p:nvPr>
        </p:nvSpPr>
        <p:spPr>
          <a:xfrm>
            <a:off x="1115616" y="2708920"/>
            <a:ext cx="7571184" cy="2984500"/>
          </a:xfrm>
        </p:spPr>
        <p:txBody>
          <a:bodyPr>
            <a:normAutofit lnSpcReduction="10000"/>
          </a:bodyPr>
          <a:lstStyle/>
          <a:p>
            <a:pPr eaLnBrk="1" hangingPunct="1">
              <a:buFont typeface="Wingdings" pitchFamily="2" charset="2"/>
              <a:buChar char="§"/>
            </a:pPr>
            <a:r>
              <a:rPr lang="en-GB" dirty="0">
                <a:latin typeface="Gill Sans MT" panose="020B0502020104020203" pitchFamily="34" charset="0"/>
                <a:cs typeface="Times New Roman" pitchFamily="18" charset="0"/>
              </a:rPr>
              <a:t>If someone different is picking your child up, please phone the office in advance so that they can inform their class teacher.</a:t>
            </a:r>
          </a:p>
          <a:p>
            <a:pPr eaLnBrk="1" hangingPunct="1">
              <a:buFont typeface="Wingdings" pitchFamily="2" charset="2"/>
              <a:buChar char="§"/>
            </a:pPr>
            <a:r>
              <a:rPr lang="en-GB" dirty="0">
                <a:latin typeface="Gill Sans MT" panose="020B0502020104020203" pitchFamily="34" charset="0"/>
                <a:cs typeface="Times New Roman" pitchFamily="18" charset="0"/>
              </a:rPr>
              <a:t>School starts at 8.55am. The gate opens at 8:40am.</a:t>
            </a:r>
          </a:p>
          <a:p>
            <a:pPr eaLnBrk="1" hangingPunct="1">
              <a:buFont typeface="Wingdings" pitchFamily="2" charset="2"/>
              <a:buChar char="§"/>
            </a:pPr>
            <a:r>
              <a:rPr lang="en-GB" dirty="0">
                <a:latin typeface="Gill Sans MT" panose="020B0502020104020203" pitchFamily="34" charset="0"/>
                <a:cs typeface="Times New Roman" pitchFamily="18" charset="0"/>
              </a:rPr>
              <a:t>Please drop your child off at the outside door. If your child is late they must enter school via the office and a late form completed by an adult.</a:t>
            </a:r>
          </a:p>
          <a:p>
            <a:pPr eaLnBrk="1" hangingPunct="1">
              <a:buFont typeface="Wingdings" pitchFamily="2" charset="2"/>
              <a:buChar char="§"/>
            </a:pPr>
            <a:r>
              <a:rPr lang="en-GB" dirty="0">
                <a:latin typeface="Gill Sans MT" panose="020B0502020104020203" pitchFamily="34" charset="0"/>
                <a:cs typeface="Times New Roman" pitchFamily="18" charset="0"/>
              </a:rPr>
              <a:t>School finishes at 3.10 for EYFS- Year 3 and 3.15pm for Years 4-6 (at the request of parents). </a:t>
            </a:r>
          </a:p>
        </p:txBody>
      </p:sp>
      <p:pic>
        <p:nvPicPr>
          <p:cNvPr id="6" name="Picture 5" descr="Icon&#10;&#10;Description automatically generated">
            <a:extLst>
              <a:ext uri="{FF2B5EF4-FFF2-40B4-BE49-F238E27FC236}">
                <a16:creationId xmlns:a16="http://schemas.microsoft.com/office/drawing/2014/main" id="{59428B83-9A46-88D5-6FB0-6D2F3B2ECD9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512" y="5562172"/>
            <a:ext cx="1088603" cy="1252538"/>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B654558-7E04-4952-9510-C7D54C0B8CC8}"/>
              </a:ext>
            </a:extLst>
          </p:cNvPr>
          <p:cNvSpPr>
            <a:spLocks noGrp="1"/>
          </p:cNvSpPr>
          <p:nvPr>
            <p:ph type="title"/>
          </p:nvPr>
        </p:nvSpPr>
        <p:spPr>
          <a:xfrm>
            <a:off x="1171864" y="8838"/>
            <a:ext cx="6554867" cy="1524000"/>
          </a:xfrm>
        </p:spPr>
        <p:txBody>
          <a:bodyPr/>
          <a:lstStyle/>
          <a:p>
            <a:r>
              <a:rPr lang="en-GB" dirty="0"/>
              <a:t>Daily Timetable</a:t>
            </a:r>
          </a:p>
        </p:txBody>
      </p:sp>
      <p:pic>
        <p:nvPicPr>
          <p:cNvPr id="8" name="Picture 7" descr="Icon&#10;&#10;Description automatically generated">
            <a:extLst>
              <a:ext uri="{FF2B5EF4-FFF2-40B4-BE49-F238E27FC236}">
                <a16:creationId xmlns:a16="http://schemas.microsoft.com/office/drawing/2014/main" id="{0203B9FB-4C6E-4F85-9ACD-E7E53C51524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496" y="5550504"/>
            <a:ext cx="1136368" cy="1307496"/>
          </a:xfrm>
          <a:prstGeom prst="rect">
            <a:avLst/>
          </a:prstGeom>
        </p:spPr>
      </p:pic>
      <p:pic>
        <p:nvPicPr>
          <p:cNvPr id="5" name="Picture 4">
            <a:extLst>
              <a:ext uri="{FF2B5EF4-FFF2-40B4-BE49-F238E27FC236}">
                <a16:creationId xmlns:a16="http://schemas.microsoft.com/office/drawing/2014/main" id="{5BCC513A-35D6-489C-AEB8-AFB2608CEC60}"/>
              </a:ext>
            </a:extLst>
          </p:cNvPr>
          <p:cNvPicPr>
            <a:picLocks noChangeAspect="1"/>
          </p:cNvPicPr>
          <p:nvPr/>
        </p:nvPicPr>
        <p:blipFill>
          <a:blip r:embed="rId3"/>
          <a:stretch>
            <a:fillRect/>
          </a:stretch>
        </p:blipFill>
        <p:spPr>
          <a:xfrm>
            <a:off x="381441" y="1340768"/>
            <a:ext cx="8381118" cy="3960940"/>
          </a:xfrm>
          <a:prstGeom prst="rect">
            <a:avLst/>
          </a:prstGeom>
        </p:spPr>
      </p:pic>
    </p:spTree>
    <p:extLst>
      <p:ext uri="{BB962C8B-B14F-4D97-AF65-F5344CB8AC3E}">
        <p14:creationId xmlns:p14="http://schemas.microsoft.com/office/powerpoint/2010/main" val="13102369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1181237" y="332656"/>
            <a:ext cx="6554867" cy="1524000"/>
          </a:xfrm>
        </p:spPr>
        <p:txBody>
          <a:bodyPr/>
          <a:lstStyle/>
          <a:p>
            <a:pPr eaLnBrk="1" hangingPunct="1"/>
            <a:r>
              <a:rPr lang="en-GB" dirty="0">
                <a:cs typeface="Times New Roman" pitchFamily="18" charset="0"/>
              </a:rPr>
              <a:t>P.E.</a:t>
            </a:r>
          </a:p>
        </p:txBody>
      </p:sp>
      <p:sp>
        <p:nvSpPr>
          <p:cNvPr id="19457" name="Content Placeholder 2"/>
          <p:cNvSpPr>
            <a:spLocks noGrp="1"/>
          </p:cNvSpPr>
          <p:nvPr>
            <p:ph idx="1"/>
          </p:nvPr>
        </p:nvSpPr>
        <p:spPr>
          <a:xfrm>
            <a:off x="867569" y="2053445"/>
            <a:ext cx="7408862" cy="3451225"/>
          </a:xfrm>
        </p:spPr>
        <p:txBody>
          <a:bodyPr>
            <a:normAutofit/>
          </a:bodyPr>
          <a:lstStyle/>
          <a:p>
            <a:pPr eaLnBrk="1" hangingPunct="1">
              <a:buFont typeface="Wingdings" pitchFamily="2" charset="2"/>
              <a:buChar char="§"/>
            </a:pPr>
            <a:r>
              <a:rPr lang="en-GB" sz="2100" dirty="0">
                <a:latin typeface="+mj-lt"/>
                <a:cs typeface="Times New Roman" pitchFamily="18" charset="0"/>
              </a:rPr>
              <a:t>In Year 2, your child will have P.E on Wednesdays and Thursdays. Please ensure that they come dressed in P.E kit on these days.</a:t>
            </a:r>
          </a:p>
          <a:p>
            <a:pPr eaLnBrk="1" hangingPunct="1">
              <a:buFont typeface="Wingdings" pitchFamily="2" charset="2"/>
              <a:buChar char="§"/>
            </a:pPr>
            <a:r>
              <a:rPr lang="en-GB" sz="2100" dirty="0">
                <a:latin typeface="+mj-lt"/>
                <a:cs typeface="Times New Roman" pitchFamily="18" charset="0"/>
              </a:rPr>
              <a:t>Please ensure children wear appropriate trainers. No laces, unless children can tie them independently. </a:t>
            </a:r>
          </a:p>
          <a:p>
            <a:pPr eaLnBrk="1" hangingPunct="1">
              <a:buFont typeface="Wingdings" pitchFamily="2" charset="2"/>
              <a:buChar char="§"/>
            </a:pPr>
            <a:r>
              <a:rPr lang="en-GB" sz="2100" dirty="0">
                <a:latin typeface="+mj-lt"/>
                <a:cs typeface="Times New Roman" pitchFamily="18" charset="0"/>
              </a:rPr>
              <a:t>Jewellery must not be worn for PE (earrings must be covered with plasters or taken out by the child)</a:t>
            </a:r>
          </a:p>
          <a:p>
            <a:pPr eaLnBrk="1" hangingPunct="1">
              <a:buFont typeface="Wingdings" pitchFamily="2" charset="2"/>
              <a:buChar char="§"/>
            </a:pPr>
            <a:r>
              <a:rPr lang="en-GB" sz="2100" dirty="0">
                <a:latin typeface="+mj-lt"/>
                <a:cs typeface="Times New Roman" pitchFamily="18" charset="0"/>
              </a:rPr>
              <a:t>Long hair must be tied back during school and all P.E lessons (only plain navy or blue hairbands are acceptable).</a:t>
            </a:r>
          </a:p>
          <a:p>
            <a:pPr marL="0" indent="0" eaLnBrk="1" hangingPunct="1">
              <a:buNone/>
            </a:pPr>
            <a:endParaRPr lang="en-GB" sz="2100" dirty="0">
              <a:cs typeface="Times New Roman" pitchFamily="18" charset="0"/>
            </a:endParaRPr>
          </a:p>
          <a:p>
            <a:pPr eaLnBrk="1" hangingPunct="1">
              <a:buFont typeface="Wingdings" pitchFamily="2" charset="2"/>
              <a:buChar char="§"/>
            </a:pPr>
            <a:endParaRPr lang="en-GB" dirty="0">
              <a:latin typeface="+mj-lt"/>
              <a:cs typeface="Times New Roman" pitchFamily="18" charset="0"/>
            </a:endParaRPr>
          </a:p>
        </p:txBody>
      </p:sp>
      <p:pic>
        <p:nvPicPr>
          <p:cNvPr id="6" name="Picture 5" descr="Icon&#10;&#10;Description automatically generated">
            <a:extLst>
              <a:ext uri="{FF2B5EF4-FFF2-40B4-BE49-F238E27FC236}">
                <a16:creationId xmlns:a16="http://schemas.microsoft.com/office/drawing/2014/main" id="{9418804D-CEC2-517B-342D-626823C7F696}"/>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7394"/>
          <a:stretch/>
        </p:blipFill>
        <p:spPr>
          <a:xfrm>
            <a:off x="179513" y="5562172"/>
            <a:ext cx="1008112" cy="1252538"/>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1475656" y="0"/>
            <a:ext cx="6554867" cy="2708920"/>
          </a:xfrm>
        </p:spPr>
        <p:txBody>
          <a:bodyPr/>
          <a:lstStyle/>
          <a:p>
            <a:r>
              <a:rPr lang="en-GB" dirty="0">
                <a:cs typeface="Times New Roman" pitchFamily="18" charset="0"/>
              </a:rPr>
              <a:t>Behaviour</a:t>
            </a:r>
            <a:br>
              <a:rPr lang="en-GB" dirty="0">
                <a:cs typeface="Times New Roman" pitchFamily="18" charset="0"/>
              </a:rPr>
            </a:br>
            <a:r>
              <a:rPr lang="en-GB" sz="18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”pupils behave well and show great respect for one another” (OFSTED 2026)</a:t>
            </a:r>
            <a:br>
              <a:rPr lang="en-GB" sz="18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br>
            <a:endParaRPr lang="en-GB" dirty="0">
              <a:solidFill>
                <a:srgbClr val="7030A0"/>
              </a:solidFill>
              <a:cs typeface="Times New Roman" pitchFamily="18" charset="0"/>
            </a:endParaRPr>
          </a:p>
        </p:txBody>
      </p:sp>
      <p:sp>
        <p:nvSpPr>
          <p:cNvPr id="20481" name="Content Placeholder 2"/>
          <p:cNvSpPr>
            <a:spLocks noGrp="1"/>
          </p:cNvSpPr>
          <p:nvPr>
            <p:ph idx="1"/>
          </p:nvPr>
        </p:nvSpPr>
        <p:spPr>
          <a:xfrm>
            <a:off x="1090274" y="1988840"/>
            <a:ext cx="8048500" cy="3451225"/>
          </a:xfrm>
        </p:spPr>
        <p:txBody>
          <a:bodyPr>
            <a:normAutofit fontScale="85000" lnSpcReduction="20000"/>
          </a:bodyPr>
          <a:lstStyle/>
          <a:p>
            <a:pPr>
              <a:buFont typeface="Wingdings" pitchFamily="2" charset="2"/>
              <a:buChar char="§"/>
            </a:pPr>
            <a:r>
              <a:rPr lang="en-GB" dirty="0">
                <a:latin typeface="+mj-lt"/>
                <a:cs typeface="Times New Roman" pitchFamily="18" charset="0"/>
              </a:rPr>
              <a:t>We ask that parents support our Behaviour and Relationships policy, which is available on our website. </a:t>
            </a:r>
            <a:endParaRPr lang="en-GB" sz="2200" dirty="0">
              <a:latin typeface="+mj-lt"/>
              <a:cs typeface="Times New Roman" pitchFamily="18" charset="0"/>
            </a:endParaRPr>
          </a:p>
          <a:p>
            <a:pPr eaLnBrk="1" hangingPunct="1">
              <a:lnSpc>
                <a:spcPct val="90000"/>
              </a:lnSpc>
              <a:buFont typeface="Wingdings" pitchFamily="2" charset="2"/>
              <a:buChar char="§"/>
            </a:pPr>
            <a:r>
              <a:rPr lang="en-GB" sz="2200" dirty="0">
                <a:latin typeface="+mj-lt"/>
                <a:cs typeface="Times New Roman" pitchFamily="18" charset="0"/>
              </a:rPr>
              <a:t>It is important that we work together as a partnership and that you understand how behaviour issues are dealt with at school. </a:t>
            </a:r>
          </a:p>
          <a:p>
            <a:pPr eaLnBrk="1" hangingPunct="1">
              <a:lnSpc>
                <a:spcPct val="90000"/>
              </a:lnSpc>
              <a:buFont typeface="Wingdings" pitchFamily="2" charset="2"/>
              <a:buChar char="§"/>
            </a:pPr>
            <a:r>
              <a:rPr lang="en-GB" sz="2200" dirty="0">
                <a:latin typeface="+mj-lt"/>
                <a:cs typeface="Times New Roman" pitchFamily="18" charset="0"/>
              </a:rPr>
              <a:t>At St Chad’s we promote positive behaviour throughout and we have many positive reinforcements in place. For example in Year 2, we reward with a recognition board, house points, stickers, secret star and Percy Parrot.</a:t>
            </a:r>
          </a:p>
          <a:p>
            <a:pPr eaLnBrk="1" hangingPunct="1">
              <a:lnSpc>
                <a:spcPct val="90000"/>
              </a:lnSpc>
              <a:buFont typeface="Wingdings" pitchFamily="2" charset="2"/>
              <a:buChar char="§"/>
            </a:pPr>
            <a:r>
              <a:rPr lang="en-GB" sz="2200" dirty="0">
                <a:latin typeface="+mj-lt"/>
                <a:cs typeface="Times New Roman" pitchFamily="18" charset="0"/>
              </a:rPr>
              <a:t>Children are also chosen for Star Of The Week and Learner Of the Week Awards. We have the </a:t>
            </a:r>
            <a:r>
              <a:rPr lang="en-GB" sz="2200" dirty="0" err="1">
                <a:latin typeface="+mj-lt"/>
                <a:cs typeface="Times New Roman" pitchFamily="18" charset="0"/>
              </a:rPr>
              <a:t>Floki</a:t>
            </a:r>
            <a:r>
              <a:rPr lang="en-GB" sz="2200" dirty="0">
                <a:latin typeface="+mj-lt"/>
                <a:cs typeface="Times New Roman" pitchFamily="18" charset="0"/>
              </a:rPr>
              <a:t> award and the Class of the Week award!</a:t>
            </a:r>
          </a:p>
          <a:p>
            <a:pPr eaLnBrk="1" hangingPunct="1">
              <a:lnSpc>
                <a:spcPct val="90000"/>
              </a:lnSpc>
              <a:buFont typeface="Wingdings" pitchFamily="2" charset="2"/>
              <a:buChar char="§"/>
            </a:pPr>
            <a:r>
              <a:rPr lang="en-GB" sz="2200" dirty="0">
                <a:latin typeface="+mj-lt"/>
                <a:cs typeface="Times New Roman" pitchFamily="18" charset="0"/>
              </a:rPr>
              <a:t>Our Head Boy and Girl and our Deputy Head Boy and Girl promote positive behaviour.</a:t>
            </a:r>
          </a:p>
          <a:p>
            <a:pPr eaLnBrk="1" hangingPunct="1">
              <a:lnSpc>
                <a:spcPct val="90000"/>
              </a:lnSpc>
              <a:buFont typeface="Wingdings" pitchFamily="2" charset="2"/>
              <a:buChar char="§"/>
            </a:pPr>
            <a:r>
              <a:rPr lang="en-GB" sz="2200" dirty="0">
                <a:latin typeface="+mj-lt"/>
                <a:cs typeface="Times New Roman" pitchFamily="18" charset="0"/>
              </a:rPr>
              <a:t>We always try to catch children being good!</a:t>
            </a:r>
          </a:p>
        </p:txBody>
      </p:sp>
      <p:pic>
        <p:nvPicPr>
          <p:cNvPr id="6" name="Picture 5" descr="Icon&#10;&#10;Description automatically generated">
            <a:extLst>
              <a:ext uri="{FF2B5EF4-FFF2-40B4-BE49-F238E27FC236}">
                <a16:creationId xmlns:a16="http://schemas.microsoft.com/office/drawing/2014/main" id="{E0DAE960-B680-525B-D661-E80596C3A6E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2" y="5562172"/>
            <a:ext cx="1088603" cy="1252538"/>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1398597" y="764704"/>
            <a:ext cx="6554867" cy="1524000"/>
          </a:xfrm>
        </p:spPr>
        <p:txBody>
          <a:bodyPr/>
          <a:lstStyle/>
          <a:p>
            <a:pPr eaLnBrk="1" hangingPunct="1"/>
            <a:r>
              <a:rPr lang="en-GB" dirty="0">
                <a:cs typeface="Times New Roman" pitchFamily="18" charset="0"/>
              </a:rPr>
              <a:t>Behaviour Continued</a:t>
            </a:r>
          </a:p>
        </p:txBody>
      </p:sp>
      <p:sp>
        <p:nvSpPr>
          <p:cNvPr id="21505" name="Content Placeholder 2"/>
          <p:cNvSpPr>
            <a:spLocks noGrp="1"/>
          </p:cNvSpPr>
          <p:nvPr>
            <p:ph idx="1"/>
          </p:nvPr>
        </p:nvSpPr>
        <p:spPr>
          <a:xfrm>
            <a:off x="1268114" y="2564905"/>
            <a:ext cx="7112347" cy="3312368"/>
          </a:xfrm>
        </p:spPr>
        <p:txBody>
          <a:bodyPr>
            <a:normAutofit fontScale="92500" lnSpcReduction="20000"/>
          </a:bodyPr>
          <a:lstStyle/>
          <a:p>
            <a:pPr eaLnBrk="1" hangingPunct="1">
              <a:buFont typeface="Wingdings" pitchFamily="2" charset="2"/>
              <a:buChar char="§"/>
            </a:pPr>
            <a:r>
              <a:rPr lang="en-GB" dirty="0">
                <a:latin typeface="+mj-lt"/>
                <a:cs typeface="Times New Roman" pitchFamily="18" charset="0"/>
              </a:rPr>
              <a:t>We now have regulation stations throughout school in case children need a few moments to try and regulate themselves.</a:t>
            </a:r>
          </a:p>
          <a:p>
            <a:pPr eaLnBrk="1" hangingPunct="1">
              <a:buFont typeface="Wingdings" pitchFamily="2" charset="2"/>
              <a:buChar char="§"/>
            </a:pPr>
            <a:r>
              <a:rPr lang="en-GB" dirty="0">
                <a:latin typeface="+mj-lt"/>
                <a:cs typeface="Times New Roman" pitchFamily="18" charset="0"/>
              </a:rPr>
              <a:t>If your child demonstrates poor behaviour in class, they will be given a warning. If their behaviour does not improve and they have moved through the different levels of the behaviour policy, then they will speak to their class teacher during ‘Quiet Time’ and parents will be contacted if this is repeated.</a:t>
            </a:r>
          </a:p>
          <a:p>
            <a:pPr eaLnBrk="1" hangingPunct="1">
              <a:buFont typeface="Wingdings" pitchFamily="2" charset="2"/>
              <a:buChar char="§"/>
            </a:pPr>
            <a:r>
              <a:rPr lang="en-GB" dirty="0">
                <a:latin typeface="+mj-lt"/>
                <a:cs typeface="Times New Roman" pitchFamily="18" charset="0"/>
              </a:rPr>
              <a:t>We ask parents to avoid trying to reverse a decision made in school as this can be very unhelpful for your child. </a:t>
            </a:r>
          </a:p>
          <a:p>
            <a:pPr eaLnBrk="1" hangingPunct="1">
              <a:buFont typeface="Wingdings" pitchFamily="2" charset="2"/>
              <a:buChar char="§"/>
            </a:pPr>
            <a:r>
              <a:rPr lang="en-GB" dirty="0">
                <a:latin typeface="+mj-lt"/>
                <a:cs typeface="Times New Roman" pitchFamily="18" charset="0"/>
              </a:rPr>
              <a:t>Please contact the class teacher if you have any concerns about your child’s behaviour.</a:t>
            </a:r>
          </a:p>
          <a:p>
            <a:pPr eaLnBrk="1" hangingPunct="1">
              <a:buFont typeface="Wingdings" pitchFamily="2" charset="2"/>
              <a:buChar char="§"/>
            </a:pPr>
            <a:endParaRPr lang="en-GB" dirty="0">
              <a:latin typeface="+mj-lt"/>
              <a:cs typeface="Times New Roman" pitchFamily="18" charset="0"/>
            </a:endParaRPr>
          </a:p>
          <a:p>
            <a:pPr marL="0" indent="0" eaLnBrk="1" hangingPunct="1">
              <a:buNone/>
            </a:pPr>
            <a:endParaRPr lang="en-GB" dirty="0"/>
          </a:p>
        </p:txBody>
      </p:sp>
      <p:pic>
        <p:nvPicPr>
          <p:cNvPr id="6" name="Picture 5" descr="Icon&#10;&#10;Description automatically generated">
            <a:extLst>
              <a:ext uri="{FF2B5EF4-FFF2-40B4-BE49-F238E27FC236}">
                <a16:creationId xmlns:a16="http://schemas.microsoft.com/office/drawing/2014/main" id="{8399EA4C-72F2-8724-630C-868DD8C2013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512" y="5562172"/>
            <a:ext cx="1088603" cy="1252538"/>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2B8AA8-832B-49D4-BDD7-8772E5B13E1D}"/>
              </a:ext>
            </a:extLst>
          </p:cNvPr>
          <p:cNvSpPr>
            <a:spLocks noGrp="1"/>
          </p:cNvSpPr>
          <p:nvPr>
            <p:ph type="title"/>
          </p:nvPr>
        </p:nvSpPr>
        <p:spPr/>
        <p:txBody>
          <a:bodyPr/>
          <a:lstStyle/>
          <a:p>
            <a:r>
              <a:rPr lang="en-GB" dirty="0"/>
              <a:t>Attendance- 98%</a:t>
            </a:r>
          </a:p>
        </p:txBody>
      </p:sp>
      <p:sp>
        <p:nvSpPr>
          <p:cNvPr id="3" name="Content Placeholder 2">
            <a:extLst>
              <a:ext uri="{FF2B5EF4-FFF2-40B4-BE49-F238E27FC236}">
                <a16:creationId xmlns:a16="http://schemas.microsoft.com/office/drawing/2014/main" id="{813BEE60-AE61-4A3D-A4C7-CB4994B4C148}"/>
              </a:ext>
            </a:extLst>
          </p:cNvPr>
          <p:cNvSpPr>
            <a:spLocks noGrp="1"/>
          </p:cNvSpPr>
          <p:nvPr>
            <p:ph idx="1"/>
          </p:nvPr>
        </p:nvSpPr>
        <p:spPr/>
        <p:txBody>
          <a:bodyPr/>
          <a:lstStyle/>
          <a:p>
            <a:r>
              <a:rPr lang="en-GB" sz="1400" dirty="0"/>
              <a:t>We have updated our attendance policy which is on the website- our target is now 98%. </a:t>
            </a:r>
            <a:r>
              <a:rPr lang="en-GB" sz="1400" dirty="0">
                <a:effectLst/>
                <a:latin typeface="Calibri" panose="020F0502020204030204" pitchFamily="34" charset="0"/>
                <a:ea typeface="Times New Roman" panose="02020603050405020304" pitchFamily="18" charset="0"/>
                <a:cs typeface="Calibri" panose="020F0502020204030204" pitchFamily="34" charset="0"/>
              </a:rPr>
              <a:t>As part of our whole-school approach to achieving this target, we are introducing a termly attendance rewards programme. </a:t>
            </a:r>
          </a:p>
          <a:p>
            <a:pPr>
              <a:lnSpc>
                <a:spcPts val="1500"/>
              </a:lnSpc>
              <a:spcAft>
                <a:spcPts val="800"/>
              </a:spcAft>
            </a:pPr>
            <a:r>
              <a:rPr lang="en-GB" sz="1400" dirty="0">
                <a:effectLst/>
                <a:latin typeface="Calibri" panose="020F0502020204030204" pitchFamily="34" charset="0"/>
                <a:ea typeface="Times New Roman" panose="02020603050405020304" pitchFamily="18" charset="0"/>
                <a:cs typeface="Calibri" panose="020F0502020204030204" pitchFamily="34" charset="0"/>
              </a:rPr>
              <a:t>Children who meet the agreed attendance criteria will receive a Bronze, Silver, or Gold Attendance Certificate each term </a:t>
            </a:r>
          </a:p>
          <a:p>
            <a:pPr>
              <a:lnSpc>
                <a:spcPts val="1500"/>
              </a:lnSpc>
              <a:spcAft>
                <a:spcPts val="800"/>
              </a:spcAft>
            </a:pPr>
            <a:r>
              <a:rPr lang="en-GB" sz="1400" dirty="0">
                <a:latin typeface="Calibri" panose="020F0502020204030204" pitchFamily="34" charset="0"/>
                <a:ea typeface="Times New Roman" panose="02020603050405020304" pitchFamily="18" charset="0"/>
                <a:cs typeface="Calibri" panose="020F0502020204030204" pitchFamily="34" charset="0"/>
              </a:rPr>
              <a:t>A</a:t>
            </a:r>
            <a:r>
              <a:rPr lang="en-GB" sz="1400" dirty="0">
                <a:effectLst/>
                <a:latin typeface="Calibri" panose="020F0502020204030204" pitchFamily="34" charset="0"/>
                <a:ea typeface="Times New Roman" panose="02020603050405020304" pitchFamily="18" charset="0"/>
                <a:cs typeface="Calibri" panose="020F0502020204030204" pitchFamily="34" charset="0"/>
              </a:rPr>
              <a:t>ll children who achieve the relevant attendance threshold will be entered into a prize draw at the end of each term, giving them the opportunity to win a special reward. </a:t>
            </a:r>
            <a:endParaRPr lang="en-GB" sz="1400" dirty="0">
              <a:latin typeface="Calibri" panose="020F0502020204030204" pitchFamily="34" charset="0"/>
              <a:ea typeface="Calibri" panose="020F0502020204030204" pitchFamily="34" charset="0"/>
              <a:cs typeface="Times New Roman" panose="02020603050405020304" pitchFamily="18" charset="0"/>
            </a:endParaRPr>
          </a:p>
          <a:p>
            <a:pPr>
              <a:lnSpc>
                <a:spcPts val="1500"/>
              </a:lnSpc>
              <a:spcAft>
                <a:spcPts val="800"/>
              </a:spcAft>
            </a:pPr>
            <a:r>
              <a:rPr lang="en-GB" sz="1400" dirty="0">
                <a:latin typeface="Calibri" panose="020F0502020204030204" pitchFamily="34" charset="0"/>
                <a:ea typeface="Times New Roman" panose="02020603050405020304" pitchFamily="18" charset="0"/>
                <a:cs typeface="Calibri" panose="020F0502020204030204" pitchFamily="34" charset="0"/>
              </a:rPr>
              <a:t>T</a:t>
            </a:r>
            <a:r>
              <a:rPr lang="en-GB" sz="1400" dirty="0">
                <a:effectLst/>
                <a:latin typeface="Calibri" panose="020F0502020204030204" pitchFamily="34" charset="0"/>
                <a:ea typeface="Times New Roman" panose="02020603050405020304" pitchFamily="18" charset="0"/>
                <a:cs typeface="Calibri" panose="020F0502020204030204" pitchFamily="34" charset="0"/>
              </a:rPr>
              <a:t>here will also be a weekly attendance prize for the class with the highest attendance. We hope this initiative will encourage excellent attendance and celebrate the positive efforts of our pupils and families. </a:t>
            </a:r>
            <a:endParaRPr lang="en-GB" sz="14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graphicFrame>
        <p:nvGraphicFramePr>
          <p:cNvPr id="4" name="Table 3">
            <a:extLst>
              <a:ext uri="{FF2B5EF4-FFF2-40B4-BE49-F238E27FC236}">
                <a16:creationId xmlns:a16="http://schemas.microsoft.com/office/drawing/2014/main" id="{92A8105E-F39F-4989-9103-EB6DF8F8356A}"/>
              </a:ext>
            </a:extLst>
          </p:cNvPr>
          <p:cNvGraphicFramePr>
            <a:graphicFrameLocks noGrp="1"/>
          </p:cNvGraphicFramePr>
          <p:nvPr>
            <p:extLst>
              <p:ext uri="{D42A27DB-BD31-4B8C-83A1-F6EECF244321}">
                <p14:modId xmlns:p14="http://schemas.microsoft.com/office/powerpoint/2010/main" val="402709014"/>
              </p:ext>
            </p:extLst>
          </p:nvPr>
        </p:nvGraphicFramePr>
        <p:xfrm>
          <a:off x="1331640" y="5200636"/>
          <a:ext cx="5847715" cy="1373188"/>
        </p:xfrm>
        <a:graphic>
          <a:graphicData uri="http://schemas.openxmlformats.org/drawingml/2006/table">
            <a:tbl>
              <a:tblPr firstRow="1" firstCol="1" bandRow="1">
                <a:tableStyleId>{5C22544A-7EE6-4342-B048-85BDC9FD1C3A}</a:tableStyleId>
              </a:tblPr>
              <a:tblGrid>
                <a:gridCol w="1186909">
                  <a:extLst>
                    <a:ext uri="{9D8B030D-6E8A-4147-A177-3AD203B41FA5}">
                      <a16:colId xmlns:a16="http://schemas.microsoft.com/office/drawing/2014/main" val="2115347634"/>
                    </a:ext>
                  </a:extLst>
                </a:gridCol>
                <a:gridCol w="1290545">
                  <a:extLst>
                    <a:ext uri="{9D8B030D-6E8A-4147-A177-3AD203B41FA5}">
                      <a16:colId xmlns:a16="http://schemas.microsoft.com/office/drawing/2014/main" val="1133834396"/>
                    </a:ext>
                  </a:extLst>
                </a:gridCol>
                <a:gridCol w="1186909">
                  <a:extLst>
                    <a:ext uri="{9D8B030D-6E8A-4147-A177-3AD203B41FA5}">
                      <a16:colId xmlns:a16="http://schemas.microsoft.com/office/drawing/2014/main" val="4224077605"/>
                    </a:ext>
                  </a:extLst>
                </a:gridCol>
                <a:gridCol w="1091676">
                  <a:extLst>
                    <a:ext uri="{9D8B030D-6E8A-4147-A177-3AD203B41FA5}">
                      <a16:colId xmlns:a16="http://schemas.microsoft.com/office/drawing/2014/main" val="3983527401"/>
                    </a:ext>
                  </a:extLst>
                </a:gridCol>
                <a:gridCol w="1091676">
                  <a:extLst>
                    <a:ext uri="{9D8B030D-6E8A-4147-A177-3AD203B41FA5}">
                      <a16:colId xmlns:a16="http://schemas.microsoft.com/office/drawing/2014/main" val="1464153945"/>
                    </a:ext>
                  </a:extLst>
                </a:gridCol>
              </a:tblGrid>
              <a:tr h="160830">
                <a:tc>
                  <a:txBody>
                    <a:bodyPr/>
                    <a:lstStyle/>
                    <a:p>
                      <a:pPr>
                        <a:lnSpc>
                          <a:spcPct val="107000"/>
                        </a:lnSpc>
                        <a:spcAft>
                          <a:spcPts val="800"/>
                        </a:spcAft>
                      </a:pPr>
                      <a:r>
                        <a:rPr lang="en-GB" sz="1100">
                          <a:effectLst/>
                        </a:rPr>
                        <a:t>100% excellent</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dirty="0">
                          <a:effectLst/>
                        </a:rPr>
                        <a:t>98-99% meeting school target</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a:effectLst/>
                        </a:rPr>
                        <a:t>96-97% close to school target</a:t>
                      </a:r>
                    </a:p>
                    <a:p>
                      <a:pPr>
                        <a:lnSpc>
                          <a:spcPct val="107000"/>
                        </a:lnSpc>
                        <a:spcAft>
                          <a:spcPts val="800"/>
                        </a:spcAft>
                      </a:pPr>
                      <a:r>
                        <a:rPr lang="en-GB" sz="1100">
                          <a:effectLst/>
                        </a:rPr>
                        <a:t>Phone call + letter</a:t>
                      </a:r>
                      <a:endParaRPr lang="en-GB"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dirty="0">
                          <a:effectLst/>
                        </a:rPr>
                        <a:t>90-95% below school target (cause for concern)</a:t>
                      </a:r>
                    </a:p>
                    <a:p>
                      <a:pPr>
                        <a:lnSpc>
                          <a:spcPct val="107000"/>
                        </a:lnSpc>
                        <a:spcAft>
                          <a:spcPts val="800"/>
                        </a:spcAft>
                      </a:pPr>
                      <a:r>
                        <a:rPr lang="en-GB" sz="1100" dirty="0">
                          <a:effectLst/>
                        </a:rPr>
                        <a:t>Parent contract</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800"/>
                        </a:spcAft>
                      </a:pPr>
                      <a:r>
                        <a:rPr lang="en-GB" sz="1100" dirty="0">
                          <a:effectLst/>
                        </a:rPr>
                        <a:t>Below 89%</a:t>
                      </a:r>
                    </a:p>
                    <a:p>
                      <a:pPr>
                        <a:lnSpc>
                          <a:spcPct val="107000"/>
                        </a:lnSpc>
                        <a:spcAft>
                          <a:spcPts val="800"/>
                        </a:spcAft>
                      </a:pPr>
                      <a:r>
                        <a:rPr lang="en-GB" sz="1100" dirty="0">
                          <a:effectLst/>
                        </a:rPr>
                        <a:t>Persistent Absence-</a:t>
                      </a:r>
                    </a:p>
                    <a:p>
                      <a:pPr>
                        <a:lnSpc>
                          <a:spcPct val="107000"/>
                        </a:lnSpc>
                        <a:spcAft>
                          <a:spcPts val="800"/>
                        </a:spcAft>
                      </a:pPr>
                      <a:r>
                        <a:rPr lang="en-GB" sz="1100" dirty="0">
                          <a:effectLst/>
                        </a:rPr>
                        <a:t>(SA= 50% and below)</a:t>
                      </a:r>
                    </a:p>
                    <a:p>
                      <a:pPr>
                        <a:lnSpc>
                          <a:spcPct val="107000"/>
                        </a:lnSpc>
                        <a:spcAft>
                          <a:spcPts val="800"/>
                        </a:spcAft>
                      </a:pPr>
                      <a:r>
                        <a:rPr lang="en-GB" sz="1100" dirty="0">
                          <a:effectLst/>
                        </a:rPr>
                        <a:t> </a:t>
                      </a:r>
                      <a:endParaRPr lang="en-GB"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24065505"/>
                  </a:ext>
                </a:extLst>
              </a:tr>
            </a:tbl>
          </a:graphicData>
        </a:graphic>
      </p:graphicFrame>
    </p:spTree>
    <p:extLst>
      <p:ext uri="{BB962C8B-B14F-4D97-AF65-F5344CB8AC3E}">
        <p14:creationId xmlns:p14="http://schemas.microsoft.com/office/powerpoint/2010/main" val="42157005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1691680" y="332656"/>
            <a:ext cx="6554867" cy="1524000"/>
          </a:xfrm>
        </p:spPr>
        <p:txBody>
          <a:bodyPr/>
          <a:lstStyle/>
          <a:p>
            <a:pPr eaLnBrk="1" hangingPunct="1"/>
            <a:r>
              <a:rPr lang="en-GB" dirty="0">
                <a:cs typeface="Times New Roman" pitchFamily="18" charset="0"/>
              </a:rPr>
              <a:t>Home Learning</a:t>
            </a:r>
          </a:p>
        </p:txBody>
      </p:sp>
      <p:sp>
        <p:nvSpPr>
          <p:cNvPr id="23553" name="Content Placeholder 2"/>
          <p:cNvSpPr>
            <a:spLocks noGrp="1"/>
          </p:cNvSpPr>
          <p:nvPr>
            <p:ph idx="1"/>
          </p:nvPr>
        </p:nvSpPr>
        <p:spPr>
          <a:xfrm>
            <a:off x="723813" y="1700808"/>
            <a:ext cx="7408862" cy="3994422"/>
          </a:xfrm>
        </p:spPr>
        <p:txBody>
          <a:bodyPr>
            <a:normAutofit/>
          </a:bodyPr>
          <a:lstStyle/>
          <a:p>
            <a:pPr lvl="1" eaLnBrk="1" hangingPunct="1">
              <a:buFont typeface="Wingdings" panose="05000000000000000000" pitchFamily="2" charset="2"/>
              <a:buChar char="§"/>
            </a:pPr>
            <a:endParaRPr lang="en-GB" sz="2000" dirty="0">
              <a:latin typeface="+mj-lt"/>
              <a:cs typeface="Times New Roman" pitchFamily="18" charset="0"/>
            </a:endParaRPr>
          </a:p>
          <a:p>
            <a:pPr lvl="1" eaLnBrk="1" hangingPunct="1">
              <a:buFont typeface="Wingdings" panose="05000000000000000000" pitchFamily="2" charset="2"/>
              <a:buChar char="§"/>
            </a:pPr>
            <a:r>
              <a:rPr lang="en-GB" dirty="0">
                <a:latin typeface="+mj-lt"/>
                <a:cs typeface="Times New Roman" pitchFamily="18" charset="0"/>
              </a:rPr>
              <a:t>Here is your </a:t>
            </a:r>
            <a:r>
              <a:rPr lang="en-GB" sz="2000" dirty="0">
                <a:latin typeface="+mj-lt"/>
                <a:cs typeface="Times New Roman" pitchFamily="18" charset="0"/>
              </a:rPr>
              <a:t>child ‘s Creative Home Learning Menu is now available on the school website. (PLEASE SHOW WEBPAGE)</a:t>
            </a:r>
          </a:p>
          <a:p>
            <a:pPr lvl="1" eaLnBrk="1" hangingPunct="1">
              <a:buFont typeface="Wingdings" panose="05000000000000000000" pitchFamily="2" charset="2"/>
              <a:buChar char="§"/>
            </a:pPr>
            <a:r>
              <a:rPr lang="en-GB" sz="2000" dirty="0">
                <a:latin typeface="+mj-lt"/>
                <a:cs typeface="Times New Roman" pitchFamily="18" charset="0"/>
              </a:rPr>
              <a:t>The termly Newsletter explaining what the children will be learning about in each subject is also on the Y2 page on the website.</a:t>
            </a:r>
          </a:p>
          <a:p>
            <a:pPr lvl="1" eaLnBrk="1" hangingPunct="1">
              <a:buFont typeface="Wingdings" panose="05000000000000000000" pitchFamily="2" charset="2"/>
              <a:buChar char="§"/>
            </a:pPr>
            <a:r>
              <a:rPr lang="en-GB" sz="2000" dirty="0">
                <a:latin typeface="+mj-lt"/>
                <a:cs typeface="Times New Roman" pitchFamily="18" charset="0"/>
              </a:rPr>
              <a:t>In Year 2, Homework is set on Tuesdays and due in the following Monday.</a:t>
            </a:r>
          </a:p>
          <a:p>
            <a:pPr lvl="1" eaLnBrk="1" hangingPunct="1">
              <a:buFont typeface="Wingdings" panose="05000000000000000000" pitchFamily="2" charset="2"/>
              <a:buChar char="§"/>
            </a:pPr>
            <a:r>
              <a:rPr lang="en-GB" sz="2000" dirty="0">
                <a:latin typeface="+mj-lt"/>
                <a:cs typeface="Times New Roman" pitchFamily="18" charset="0"/>
              </a:rPr>
              <a:t>We will have a ‘Come Discover with Me’ session in September for each class. – Monday 28</a:t>
            </a:r>
            <a:r>
              <a:rPr lang="en-GB" sz="2000" baseline="30000" dirty="0">
                <a:latin typeface="+mj-lt"/>
                <a:cs typeface="Times New Roman" pitchFamily="18" charset="0"/>
              </a:rPr>
              <a:t>th</a:t>
            </a:r>
            <a:r>
              <a:rPr lang="en-GB" sz="2000" dirty="0">
                <a:latin typeface="+mj-lt"/>
                <a:cs typeface="Times New Roman" pitchFamily="18" charset="0"/>
              </a:rPr>
              <a:t> September, 2.30 – 3pm in the hall. </a:t>
            </a:r>
          </a:p>
        </p:txBody>
      </p:sp>
      <p:pic>
        <p:nvPicPr>
          <p:cNvPr id="6" name="Picture 5" descr="Icon&#10;&#10;Description automatically generated">
            <a:extLst>
              <a:ext uri="{FF2B5EF4-FFF2-40B4-BE49-F238E27FC236}">
                <a16:creationId xmlns:a16="http://schemas.microsoft.com/office/drawing/2014/main" id="{E83EA72C-B08A-860B-63A0-EBED65D9313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512" y="5562172"/>
            <a:ext cx="1088603" cy="1252538"/>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pPr eaLnBrk="1" hangingPunct="1"/>
            <a:r>
              <a:rPr lang="en-GB" dirty="0">
                <a:cs typeface="Times New Roman" pitchFamily="18" charset="0"/>
              </a:rPr>
              <a:t>Home Learning</a:t>
            </a:r>
          </a:p>
        </p:txBody>
      </p:sp>
      <p:sp>
        <p:nvSpPr>
          <p:cNvPr id="3" name="Content Placeholder 2">
            <a:extLst>
              <a:ext uri="{FF2B5EF4-FFF2-40B4-BE49-F238E27FC236}">
                <a16:creationId xmlns:a16="http://schemas.microsoft.com/office/drawing/2014/main" id="{52C108D1-2813-4A37-B0DB-FAFEE6281B44}"/>
              </a:ext>
            </a:extLst>
          </p:cNvPr>
          <p:cNvSpPr>
            <a:spLocks noGrp="1"/>
          </p:cNvSpPr>
          <p:nvPr>
            <p:ph idx="1"/>
          </p:nvPr>
        </p:nvSpPr>
        <p:spPr/>
        <p:txBody>
          <a:bodyPr/>
          <a:lstStyle/>
          <a:p>
            <a:endParaRPr lang="en-GB" dirty="0"/>
          </a:p>
        </p:txBody>
      </p:sp>
      <p:pic>
        <p:nvPicPr>
          <p:cNvPr id="4" name="Picture 3">
            <a:extLst>
              <a:ext uri="{FF2B5EF4-FFF2-40B4-BE49-F238E27FC236}">
                <a16:creationId xmlns:a16="http://schemas.microsoft.com/office/drawing/2014/main" id="{9963DE30-B6C1-4BEF-9334-6804527E7EFA}"/>
              </a:ext>
            </a:extLst>
          </p:cNvPr>
          <p:cNvPicPr>
            <a:picLocks noChangeAspect="1"/>
          </p:cNvPicPr>
          <p:nvPr/>
        </p:nvPicPr>
        <p:blipFill>
          <a:blip r:embed="rId2"/>
          <a:stretch>
            <a:fillRect/>
          </a:stretch>
        </p:blipFill>
        <p:spPr>
          <a:xfrm>
            <a:off x="685019" y="1530837"/>
            <a:ext cx="7308304" cy="5011901"/>
          </a:xfrm>
          <a:prstGeom prst="rect">
            <a:avLst/>
          </a:prstGeom>
        </p:spPr>
      </p:pic>
    </p:spTree>
    <p:extLst>
      <p:ext uri="{BB962C8B-B14F-4D97-AF65-F5344CB8AC3E}">
        <p14:creationId xmlns:p14="http://schemas.microsoft.com/office/powerpoint/2010/main" val="3331072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1619672" y="260648"/>
            <a:ext cx="5112569" cy="1524000"/>
          </a:xfrm>
        </p:spPr>
        <p:txBody>
          <a:bodyPr>
            <a:normAutofit/>
          </a:bodyPr>
          <a:lstStyle/>
          <a:p>
            <a:pPr eaLnBrk="1" hangingPunct="1"/>
            <a:r>
              <a:rPr lang="en-GB" dirty="0">
                <a:cs typeface="Times New Roman" pitchFamily="18" charset="0"/>
              </a:rPr>
              <a:t>DAILY Reading / Reading Planners</a:t>
            </a:r>
          </a:p>
        </p:txBody>
      </p:sp>
      <p:sp>
        <p:nvSpPr>
          <p:cNvPr id="22529" name="Content Placeholder 2"/>
          <p:cNvSpPr>
            <a:spLocks noGrp="1"/>
          </p:cNvSpPr>
          <p:nvPr>
            <p:ph idx="1"/>
          </p:nvPr>
        </p:nvSpPr>
        <p:spPr>
          <a:xfrm>
            <a:off x="723813" y="1268760"/>
            <a:ext cx="7232563" cy="3767670"/>
          </a:xfrm>
        </p:spPr>
        <p:txBody>
          <a:bodyPr>
            <a:normAutofit fontScale="85000" lnSpcReduction="20000"/>
          </a:bodyPr>
          <a:lstStyle/>
          <a:p>
            <a:pPr lvl="1" eaLnBrk="1" hangingPunct="1">
              <a:buFont typeface="Wingdings" pitchFamily="2" charset="2"/>
              <a:buChar char="§"/>
            </a:pPr>
            <a:endParaRPr lang="en-GB" dirty="0">
              <a:latin typeface="+mj-lt"/>
              <a:cs typeface="Times New Roman" pitchFamily="18" charset="0"/>
            </a:endParaRPr>
          </a:p>
          <a:p>
            <a:pPr lvl="1" eaLnBrk="1" hangingPunct="1">
              <a:buFont typeface="Wingdings" pitchFamily="2" charset="2"/>
              <a:buChar char="§"/>
            </a:pPr>
            <a:endParaRPr lang="en-GB" dirty="0">
              <a:latin typeface="+mj-lt"/>
              <a:cs typeface="Times New Roman" pitchFamily="18" charset="0"/>
            </a:endParaRPr>
          </a:p>
          <a:p>
            <a:pPr lvl="1" eaLnBrk="1" hangingPunct="1">
              <a:buFont typeface="Wingdings" pitchFamily="2" charset="2"/>
              <a:buChar char="§"/>
            </a:pPr>
            <a:endParaRPr lang="en-GB" dirty="0">
              <a:latin typeface="+mj-lt"/>
              <a:cs typeface="Times New Roman" pitchFamily="18" charset="0"/>
            </a:endParaRPr>
          </a:p>
          <a:p>
            <a:pPr lvl="1" eaLnBrk="1" hangingPunct="1">
              <a:buFont typeface="Wingdings" pitchFamily="2" charset="2"/>
              <a:buChar char="§"/>
            </a:pPr>
            <a:r>
              <a:rPr lang="en-GB" dirty="0">
                <a:latin typeface="+mj-lt"/>
                <a:cs typeface="Times New Roman" pitchFamily="18" charset="0"/>
              </a:rPr>
              <a:t>We expect that your child reads each night. Please sign their planner as soon as you have listened to them read so that we know whether they are having any difficulties and please send it into school each day. </a:t>
            </a:r>
          </a:p>
          <a:p>
            <a:pPr lvl="1" eaLnBrk="1" hangingPunct="1">
              <a:buFont typeface="Wingdings" pitchFamily="2" charset="2"/>
              <a:buChar char="§"/>
            </a:pPr>
            <a:r>
              <a:rPr lang="en-GB" dirty="0">
                <a:latin typeface="+mj-lt"/>
                <a:cs typeface="Times New Roman" pitchFamily="18" charset="0"/>
              </a:rPr>
              <a:t>We award stickers and house points for regular reading.</a:t>
            </a:r>
          </a:p>
          <a:p>
            <a:pPr lvl="1" eaLnBrk="1" hangingPunct="1">
              <a:buFont typeface="Wingdings" pitchFamily="2" charset="2"/>
              <a:buChar char="§"/>
            </a:pPr>
            <a:r>
              <a:rPr lang="en-GB" dirty="0">
                <a:latin typeface="+mj-lt"/>
                <a:cs typeface="Times New Roman" pitchFamily="18" charset="0"/>
              </a:rPr>
              <a:t>Comprehension skills are very important. Please discuss your child’s reading book with them and ask quiz questions about the text they have read. </a:t>
            </a:r>
          </a:p>
          <a:p>
            <a:pPr lvl="1" eaLnBrk="1" hangingPunct="1">
              <a:buFont typeface="Wingdings" pitchFamily="2" charset="2"/>
              <a:buChar char="§"/>
            </a:pPr>
            <a:r>
              <a:rPr lang="en-GB" dirty="0">
                <a:latin typeface="+mj-lt"/>
                <a:cs typeface="Times New Roman" pitchFamily="18" charset="0"/>
              </a:rPr>
              <a:t>We share many texts in Year 2. If children have a favourite text they are reading at home, they can bring this into school.</a:t>
            </a:r>
          </a:p>
          <a:p>
            <a:pPr lvl="1" eaLnBrk="1" hangingPunct="1">
              <a:buFont typeface="Wingdings" pitchFamily="2" charset="2"/>
              <a:buChar char="§"/>
            </a:pPr>
            <a:r>
              <a:rPr lang="en-GB" dirty="0">
                <a:latin typeface="+mj-lt"/>
                <a:cs typeface="Times New Roman" pitchFamily="18" charset="0"/>
              </a:rPr>
              <a:t>Our aim is to promote a love of reading.</a:t>
            </a:r>
          </a:p>
          <a:p>
            <a:pPr lvl="1" eaLnBrk="1" hangingPunct="1">
              <a:buFont typeface="Wingdings" pitchFamily="2" charset="2"/>
              <a:buChar char="§"/>
            </a:pPr>
            <a:r>
              <a:rPr lang="en-GB" dirty="0">
                <a:latin typeface="+mj-lt"/>
                <a:cs typeface="Times New Roman" pitchFamily="18" charset="0"/>
              </a:rPr>
              <a:t>Classes will be given time each week to use our library. Library books will be changed on Wednesday along with home reading books. </a:t>
            </a:r>
          </a:p>
        </p:txBody>
      </p:sp>
      <p:pic>
        <p:nvPicPr>
          <p:cNvPr id="6" name="Picture 5" descr="Icon&#10;&#10;Description automatically generated">
            <a:extLst>
              <a:ext uri="{FF2B5EF4-FFF2-40B4-BE49-F238E27FC236}">
                <a16:creationId xmlns:a16="http://schemas.microsoft.com/office/drawing/2014/main" id="{9C88536D-674A-D338-FD30-32CBA894B35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512" y="5562172"/>
            <a:ext cx="1088603" cy="1252538"/>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48F94-9C29-474E-BA72-214610CCF981}"/>
              </a:ext>
            </a:extLst>
          </p:cNvPr>
          <p:cNvSpPr>
            <a:spLocks noGrp="1"/>
          </p:cNvSpPr>
          <p:nvPr>
            <p:ph type="title"/>
          </p:nvPr>
        </p:nvSpPr>
        <p:spPr/>
        <p:txBody>
          <a:bodyPr/>
          <a:lstStyle/>
          <a:p>
            <a:r>
              <a:rPr lang="en-GB" dirty="0"/>
              <a:t>INSPECTION FINDINGS</a:t>
            </a:r>
          </a:p>
        </p:txBody>
      </p:sp>
      <p:sp>
        <p:nvSpPr>
          <p:cNvPr id="3" name="Content Placeholder 2">
            <a:extLst>
              <a:ext uri="{FF2B5EF4-FFF2-40B4-BE49-F238E27FC236}">
                <a16:creationId xmlns:a16="http://schemas.microsoft.com/office/drawing/2014/main" id="{494D3297-9DC4-4B07-B3BE-B1C549862BE4}"/>
              </a:ext>
            </a:extLst>
          </p:cNvPr>
          <p:cNvSpPr>
            <a:spLocks noGrp="1"/>
          </p:cNvSpPr>
          <p:nvPr>
            <p:ph idx="1"/>
          </p:nvPr>
        </p:nvSpPr>
        <p:spPr>
          <a:xfrm>
            <a:off x="685019" y="2011680"/>
            <a:ext cx="7772400" cy="4562144"/>
          </a:xfrm>
        </p:spPr>
        <p:txBody>
          <a:bodyPr/>
          <a:lstStyle/>
          <a:p>
            <a:r>
              <a:rPr lang="en-GB" dirty="0"/>
              <a:t>Our latest inspections from SIAMS (March 2026) and OFSTED (April 2026) are available to view on our website.</a:t>
            </a:r>
          </a:p>
          <a:p>
            <a:r>
              <a:rPr lang="en-GB" dirty="0"/>
              <a:t>We were incredibly proud of our children and our staff during both inspections.</a:t>
            </a:r>
          </a:p>
          <a:p>
            <a:r>
              <a:rPr lang="en-GB" dirty="0"/>
              <a:t>The OFSTED inspectors said they would send their children to St Chad’s! </a:t>
            </a:r>
            <a:r>
              <a:rPr lang="en-GB" dirty="0">
                <a:sym typeface="Wingdings" panose="05000000000000000000" pitchFamily="2" charset="2"/>
              </a:rPr>
              <a:t></a:t>
            </a:r>
          </a:p>
          <a:p>
            <a:r>
              <a:rPr lang="en-GB" dirty="0">
                <a:sym typeface="Wingdings" panose="05000000000000000000" pitchFamily="2" charset="2"/>
              </a:rPr>
              <a:t>Please share this positivity in the community!</a:t>
            </a:r>
          </a:p>
          <a:p>
            <a:r>
              <a:rPr lang="en-GB" sz="18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“There is a very strong culture in the school of deep respect and care which supports the wellbeing of pupils and adults.” (SIAMS 2026)</a:t>
            </a:r>
          </a:p>
          <a:p>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a:p>
            <a:pPr marL="0" indent="0">
              <a:buNone/>
            </a:pPr>
            <a:endParaRPr lang="en-GB" dirty="0"/>
          </a:p>
        </p:txBody>
      </p:sp>
    </p:spTree>
    <p:extLst>
      <p:ext uri="{BB962C8B-B14F-4D97-AF65-F5344CB8AC3E}">
        <p14:creationId xmlns:p14="http://schemas.microsoft.com/office/powerpoint/2010/main" val="33094677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1088603" y="620688"/>
            <a:ext cx="6554867" cy="1152128"/>
          </a:xfrm>
        </p:spPr>
        <p:txBody>
          <a:bodyPr>
            <a:normAutofit/>
          </a:bodyPr>
          <a:lstStyle/>
          <a:p>
            <a:pPr eaLnBrk="1" hangingPunct="1"/>
            <a:r>
              <a:rPr lang="en-GB" dirty="0"/>
              <a:t>Expected Outcomes for Year 2 in Reading</a:t>
            </a:r>
          </a:p>
        </p:txBody>
      </p:sp>
      <p:pic>
        <p:nvPicPr>
          <p:cNvPr id="6" name="Picture 5" descr="Icon&#10;&#10;Description automatically generated">
            <a:extLst>
              <a:ext uri="{FF2B5EF4-FFF2-40B4-BE49-F238E27FC236}">
                <a16:creationId xmlns:a16="http://schemas.microsoft.com/office/drawing/2014/main" id="{49301897-B1A3-229F-EE30-F0D15022513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05462"/>
            <a:ext cx="1088603" cy="1252538"/>
          </a:xfrm>
          <a:prstGeom prst="rect">
            <a:avLst/>
          </a:prstGeom>
        </p:spPr>
      </p:pic>
      <p:pic>
        <p:nvPicPr>
          <p:cNvPr id="7" name="Picture 6">
            <a:extLst>
              <a:ext uri="{FF2B5EF4-FFF2-40B4-BE49-F238E27FC236}">
                <a16:creationId xmlns:a16="http://schemas.microsoft.com/office/drawing/2014/main" id="{3BA6C120-2BDE-4734-A0BE-71715E03BE45}"/>
              </a:ext>
            </a:extLst>
          </p:cNvPr>
          <p:cNvPicPr>
            <a:picLocks noChangeAspect="1"/>
          </p:cNvPicPr>
          <p:nvPr/>
        </p:nvPicPr>
        <p:blipFill rotWithShape="1">
          <a:blip r:embed="rId3"/>
          <a:srcRect l="2691" b="1178"/>
          <a:stretch/>
        </p:blipFill>
        <p:spPr>
          <a:xfrm>
            <a:off x="1043608" y="2008649"/>
            <a:ext cx="7670916" cy="4156656"/>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1294566" y="620688"/>
            <a:ext cx="6554867" cy="1080120"/>
          </a:xfrm>
        </p:spPr>
        <p:txBody>
          <a:bodyPr>
            <a:normAutofit/>
          </a:bodyPr>
          <a:lstStyle/>
          <a:p>
            <a:pPr eaLnBrk="1" hangingPunct="1"/>
            <a:r>
              <a:rPr lang="en-GB" sz="3200" dirty="0"/>
              <a:t>Expected Outcomes for Year 2 in Reading (cont.)</a:t>
            </a:r>
          </a:p>
        </p:txBody>
      </p:sp>
      <p:pic>
        <p:nvPicPr>
          <p:cNvPr id="6" name="Picture 5" descr="Icon&#10;&#10;Description automatically generated">
            <a:extLst>
              <a:ext uri="{FF2B5EF4-FFF2-40B4-BE49-F238E27FC236}">
                <a16:creationId xmlns:a16="http://schemas.microsoft.com/office/drawing/2014/main" id="{49301897-B1A3-229F-EE30-F0D15022513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05462"/>
            <a:ext cx="1088603" cy="1252538"/>
          </a:xfrm>
          <a:prstGeom prst="rect">
            <a:avLst/>
          </a:prstGeom>
        </p:spPr>
      </p:pic>
      <p:pic>
        <p:nvPicPr>
          <p:cNvPr id="4" name="Picture 3">
            <a:extLst>
              <a:ext uri="{FF2B5EF4-FFF2-40B4-BE49-F238E27FC236}">
                <a16:creationId xmlns:a16="http://schemas.microsoft.com/office/drawing/2014/main" id="{71302C78-E742-4703-883C-33E33D009AB3}"/>
              </a:ext>
            </a:extLst>
          </p:cNvPr>
          <p:cNvPicPr>
            <a:picLocks noChangeAspect="1"/>
          </p:cNvPicPr>
          <p:nvPr/>
        </p:nvPicPr>
        <p:blipFill>
          <a:blip r:embed="rId3"/>
          <a:stretch>
            <a:fillRect/>
          </a:stretch>
        </p:blipFill>
        <p:spPr>
          <a:xfrm>
            <a:off x="1259632" y="1784594"/>
            <a:ext cx="7452320" cy="4459713"/>
          </a:xfrm>
          <a:prstGeom prst="rect">
            <a:avLst/>
          </a:prstGeom>
        </p:spPr>
      </p:pic>
    </p:spTree>
    <p:extLst>
      <p:ext uri="{BB962C8B-B14F-4D97-AF65-F5344CB8AC3E}">
        <p14:creationId xmlns:p14="http://schemas.microsoft.com/office/powerpoint/2010/main" val="2143634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1547664" y="265807"/>
            <a:ext cx="6554867" cy="1296144"/>
          </a:xfrm>
        </p:spPr>
        <p:txBody>
          <a:bodyPr>
            <a:normAutofit/>
          </a:bodyPr>
          <a:lstStyle/>
          <a:p>
            <a:pPr eaLnBrk="1" hangingPunct="1"/>
            <a:r>
              <a:rPr lang="en-GB" dirty="0"/>
              <a:t>Expected Outcomes for Year 2 in Writing</a:t>
            </a:r>
          </a:p>
        </p:txBody>
      </p:sp>
      <p:pic>
        <p:nvPicPr>
          <p:cNvPr id="6" name="Picture 5" descr="Icon&#10;&#10;Description automatically generated">
            <a:extLst>
              <a:ext uri="{FF2B5EF4-FFF2-40B4-BE49-F238E27FC236}">
                <a16:creationId xmlns:a16="http://schemas.microsoft.com/office/drawing/2014/main" id="{E86EF40E-37F7-BD4E-FA72-9638B365176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512" y="5562172"/>
            <a:ext cx="1088603" cy="1252538"/>
          </a:xfrm>
          <a:prstGeom prst="rect">
            <a:avLst/>
          </a:prstGeom>
        </p:spPr>
      </p:pic>
      <p:pic>
        <p:nvPicPr>
          <p:cNvPr id="4" name="Picture 3">
            <a:extLst>
              <a:ext uri="{FF2B5EF4-FFF2-40B4-BE49-F238E27FC236}">
                <a16:creationId xmlns:a16="http://schemas.microsoft.com/office/drawing/2014/main" id="{9520823D-03FC-4D29-AD5D-5B6260929ADA}"/>
              </a:ext>
            </a:extLst>
          </p:cNvPr>
          <p:cNvPicPr>
            <a:picLocks noChangeAspect="1"/>
          </p:cNvPicPr>
          <p:nvPr/>
        </p:nvPicPr>
        <p:blipFill>
          <a:blip r:embed="rId3"/>
          <a:stretch>
            <a:fillRect/>
          </a:stretch>
        </p:blipFill>
        <p:spPr>
          <a:xfrm>
            <a:off x="1273305" y="1700808"/>
            <a:ext cx="7524328" cy="4257088"/>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1403648" y="260648"/>
            <a:ext cx="6554867" cy="1524000"/>
          </a:xfrm>
        </p:spPr>
        <p:txBody>
          <a:bodyPr>
            <a:normAutofit/>
          </a:bodyPr>
          <a:lstStyle/>
          <a:p>
            <a:pPr eaLnBrk="1" hangingPunct="1"/>
            <a:r>
              <a:rPr lang="en-GB" dirty="0"/>
              <a:t>Expected Outcomes for Year 2 in Writing (cont.)</a:t>
            </a:r>
          </a:p>
        </p:txBody>
      </p:sp>
      <p:pic>
        <p:nvPicPr>
          <p:cNvPr id="6" name="Picture 5" descr="Icon&#10;&#10;Description automatically generated">
            <a:extLst>
              <a:ext uri="{FF2B5EF4-FFF2-40B4-BE49-F238E27FC236}">
                <a16:creationId xmlns:a16="http://schemas.microsoft.com/office/drawing/2014/main" id="{E86EF40E-37F7-BD4E-FA72-9638B365176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512" y="5562172"/>
            <a:ext cx="1088603" cy="1252538"/>
          </a:xfrm>
          <a:prstGeom prst="rect">
            <a:avLst/>
          </a:prstGeom>
        </p:spPr>
      </p:pic>
      <p:pic>
        <p:nvPicPr>
          <p:cNvPr id="4" name="Picture 3">
            <a:extLst>
              <a:ext uri="{FF2B5EF4-FFF2-40B4-BE49-F238E27FC236}">
                <a16:creationId xmlns:a16="http://schemas.microsoft.com/office/drawing/2014/main" id="{9E86548C-9578-4CE5-9C98-9256413A6150}"/>
              </a:ext>
            </a:extLst>
          </p:cNvPr>
          <p:cNvPicPr>
            <a:picLocks noChangeAspect="1"/>
          </p:cNvPicPr>
          <p:nvPr/>
        </p:nvPicPr>
        <p:blipFill>
          <a:blip r:embed="rId3"/>
          <a:stretch>
            <a:fillRect/>
          </a:stretch>
        </p:blipFill>
        <p:spPr>
          <a:xfrm>
            <a:off x="1268115" y="1784648"/>
            <a:ext cx="7740352" cy="4424142"/>
          </a:xfrm>
          <a:prstGeom prst="rect">
            <a:avLst/>
          </a:prstGeom>
        </p:spPr>
      </p:pic>
    </p:spTree>
    <p:extLst>
      <p:ext uri="{BB962C8B-B14F-4D97-AF65-F5344CB8AC3E}">
        <p14:creationId xmlns:p14="http://schemas.microsoft.com/office/powerpoint/2010/main" val="31082795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1294566" y="260648"/>
            <a:ext cx="6554867" cy="1524000"/>
          </a:xfrm>
        </p:spPr>
        <p:txBody>
          <a:bodyPr>
            <a:normAutofit/>
          </a:bodyPr>
          <a:lstStyle/>
          <a:p>
            <a:pPr eaLnBrk="1" hangingPunct="1"/>
            <a:r>
              <a:rPr lang="en-GB" dirty="0"/>
              <a:t>Expected Outcomes for Year 2 in Maths</a:t>
            </a:r>
          </a:p>
        </p:txBody>
      </p:sp>
      <p:pic>
        <p:nvPicPr>
          <p:cNvPr id="6" name="Picture 5" descr="Icon&#10;&#10;Description automatically generated">
            <a:extLst>
              <a:ext uri="{FF2B5EF4-FFF2-40B4-BE49-F238E27FC236}">
                <a16:creationId xmlns:a16="http://schemas.microsoft.com/office/drawing/2014/main" id="{E2AF29FC-2A81-4811-8076-6AF22719059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76" y="5589458"/>
            <a:ext cx="1088603" cy="1252538"/>
          </a:xfrm>
          <a:prstGeom prst="rect">
            <a:avLst/>
          </a:prstGeom>
        </p:spPr>
      </p:pic>
      <p:pic>
        <p:nvPicPr>
          <p:cNvPr id="4" name="Picture 3">
            <a:extLst>
              <a:ext uri="{FF2B5EF4-FFF2-40B4-BE49-F238E27FC236}">
                <a16:creationId xmlns:a16="http://schemas.microsoft.com/office/drawing/2014/main" id="{2DE8E95C-7453-42CB-A473-252D27B8C163}"/>
              </a:ext>
            </a:extLst>
          </p:cNvPr>
          <p:cNvPicPr>
            <a:picLocks noChangeAspect="1"/>
          </p:cNvPicPr>
          <p:nvPr/>
        </p:nvPicPr>
        <p:blipFill>
          <a:blip r:embed="rId3"/>
          <a:stretch>
            <a:fillRect/>
          </a:stretch>
        </p:blipFill>
        <p:spPr>
          <a:xfrm>
            <a:off x="1294566" y="1784648"/>
            <a:ext cx="7524328" cy="4666423"/>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C4813B-A4D8-454B-9254-746DA98B16FB}"/>
              </a:ext>
            </a:extLst>
          </p:cNvPr>
          <p:cNvSpPr>
            <a:spLocks noGrp="1"/>
          </p:cNvSpPr>
          <p:nvPr>
            <p:ph type="title"/>
          </p:nvPr>
        </p:nvSpPr>
        <p:spPr>
          <a:xfrm>
            <a:off x="1547664" y="533400"/>
            <a:ext cx="6554867" cy="1524000"/>
          </a:xfrm>
        </p:spPr>
        <p:txBody>
          <a:bodyPr/>
          <a:lstStyle/>
          <a:p>
            <a:r>
              <a:rPr lang="en-GB" dirty="0"/>
              <a:t>Staying safe online</a:t>
            </a:r>
          </a:p>
        </p:txBody>
      </p:sp>
      <p:sp>
        <p:nvSpPr>
          <p:cNvPr id="3" name="Content Placeholder 2">
            <a:extLst>
              <a:ext uri="{FF2B5EF4-FFF2-40B4-BE49-F238E27FC236}">
                <a16:creationId xmlns:a16="http://schemas.microsoft.com/office/drawing/2014/main" id="{6A23ABC8-D899-4C90-BA8F-B060A3A5F67E}"/>
              </a:ext>
            </a:extLst>
          </p:cNvPr>
          <p:cNvSpPr>
            <a:spLocks noGrp="1"/>
          </p:cNvSpPr>
          <p:nvPr>
            <p:ph idx="1"/>
          </p:nvPr>
        </p:nvSpPr>
        <p:spPr>
          <a:xfrm>
            <a:off x="827584" y="1844824"/>
            <a:ext cx="6768752" cy="4392488"/>
          </a:xfrm>
        </p:spPr>
        <p:txBody>
          <a:bodyPr>
            <a:normAutofit fontScale="85000" lnSpcReduction="20000"/>
          </a:bodyPr>
          <a:lstStyle/>
          <a:p>
            <a:r>
              <a:rPr lang="en-GB" dirty="0"/>
              <a:t>Link to website</a:t>
            </a:r>
          </a:p>
          <a:p>
            <a:r>
              <a:rPr lang="en-GB" dirty="0">
                <a:hlinkClick r:id="rId2"/>
              </a:rPr>
              <a:t>https://poultonstchadsce.lancs.sch.uk/esafety-children/</a:t>
            </a:r>
            <a:endParaRPr lang="en-GB" dirty="0"/>
          </a:p>
          <a:p>
            <a:r>
              <a:rPr lang="en-GB" dirty="0"/>
              <a:t>As a school we are continually mindful of the online world that children today are exposed to. We take strong measures to support our children in developing the tools to use devices safely and responsibly. This includes…</a:t>
            </a:r>
          </a:p>
          <a:p>
            <a:pPr marL="0" indent="0">
              <a:buNone/>
            </a:pPr>
            <a:r>
              <a:rPr lang="en-GB" dirty="0"/>
              <a:t>-Use of the </a:t>
            </a:r>
            <a:r>
              <a:rPr lang="en-GB" dirty="0" err="1"/>
              <a:t>Purplemash</a:t>
            </a:r>
            <a:r>
              <a:rPr lang="en-GB" dirty="0"/>
              <a:t> 2BeSafe Scheme, which runs through the year and covers eight areas outlined by the UK Council for Online Safety.</a:t>
            </a:r>
          </a:p>
          <a:p>
            <a:pPr marL="0" indent="0">
              <a:buNone/>
            </a:pPr>
            <a:r>
              <a:rPr lang="en-GB" dirty="0"/>
              <a:t>-Frequent updates to our Online Safety Policy, this is shared with the children and created in collaboration with School Council.</a:t>
            </a:r>
          </a:p>
          <a:p>
            <a:pPr marL="0" indent="0">
              <a:buNone/>
            </a:pPr>
            <a:r>
              <a:rPr lang="en-GB" dirty="0"/>
              <a:t>-Rigorous monitoring both by staff and leadership of all devices.</a:t>
            </a:r>
          </a:p>
          <a:p>
            <a:pPr marL="0" indent="0">
              <a:buNone/>
            </a:pPr>
            <a:r>
              <a:rPr lang="en-GB" dirty="0"/>
              <a:t>If you have any concerns or questions regarding Online Safety you are able to contact your class teacher via Seesaw.</a:t>
            </a:r>
          </a:p>
          <a:p>
            <a:endParaRPr lang="en-GB" dirty="0"/>
          </a:p>
        </p:txBody>
      </p:sp>
    </p:spTree>
    <p:extLst>
      <p:ext uri="{BB962C8B-B14F-4D97-AF65-F5344CB8AC3E}">
        <p14:creationId xmlns:p14="http://schemas.microsoft.com/office/powerpoint/2010/main" val="10358985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CAC7659-F9FE-4850-97D8-342C91F1AB66}"/>
              </a:ext>
            </a:extLst>
          </p:cNvPr>
          <p:cNvSpPr>
            <a:spLocks noGrp="1"/>
          </p:cNvSpPr>
          <p:nvPr>
            <p:ph type="title"/>
          </p:nvPr>
        </p:nvSpPr>
        <p:spPr>
          <a:xfrm>
            <a:off x="2411760" y="8838"/>
            <a:ext cx="6554867" cy="1524000"/>
          </a:xfrm>
        </p:spPr>
        <p:txBody>
          <a:bodyPr/>
          <a:lstStyle/>
          <a:p>
            <a:r>
              <a:rPr lang="en-GB" dirty="0"/>
              <a:t>Statutory Tests</a:t>
            </a:r>
          </a:p>
        </p:txBody>
      </p:sp>
      <p:sp>
        <p:nvSpPr>
          <p:cNvPr id="2" name="Content Placeholder 1">
            <a:extLst>
              <a:ext uri="{FF2B5EF4-FFF2-40B4-BE49-F238E27FC236}">
                <a16:creationId xmlns:a16="http://schemas.microsoft.com/office/drawing/2014/main" id="{6D75D01D-5392-4FD5-BBA6-84B4F120318D}"/>
              </a:ext>
            </a:extLst>
          </p:cNvPr>
          <p:cNvSpPr>
            <a:spLocks noGrp="1"/>
          </p:cNvSpPr>
          <p:nvPr>
            <p:ph idx="1"/>
          </p:nvPr>
        </p:nvSpPr>
        <p:spPr/>
        <p:txBody>
          <a:bodyPr/>
          <a:lstStyle/>
          <a:p>
            <a:r>
              <a:rPr lang="en-GB" dirty="0"/>
              <a:t>Year 1 Phonics Screening </a:t>
            </a:r>
            <a:r>
              <a:rPr lang="en-GB" dirty="0" err="1"/>
              <a:t>wc</a:t>
            </a:r>
            <a:r>
              <a:rPr lang="en-GB" dirty="0"/>
              <a:t> Monday 9</a:t>
            </a:r>
            <a:r>
              <a:rPr lang="en-GB" baseline="30000" dirty="0"/>
              <a:t>th</a:t>
            </a:r>
            <a:r>
              <a:rPr lang="en-GB" dirty="0"/>
              <a:t> June</a:t>
            </a:r>
          </a:p>
          <a:p>
            <a:r>
              <a:rPr lang="en-GB" dirty="0"/>
              <a:t>Year 4 MTC </a:t>
            </a:r>
            <a:r>
              <a:rPr lang="en-GB" dirty="0" err="1"/>
              <a:t>wc</a:t>
            </a:r>
            <a:r>
              <a:rPr lang="en-GB" dirty="0"/>
              <a:t> Monday 7</a:t>
            </a:r>
            <a:r>
              <a:rPr lang="en-GB" baseline="30000" dirty="0"/>
              <a:t>th</a:t>
            </a:r>
            <a:r>
              <a:rPr lang="en-GB" dirty="0"/>
              <a:t> June (Tuesday 8</a:t>
            </a:r>
            <a:r>
              <a:rPr lang="en-GB" baseline="30000" dirty="0"/>
              <a:t>th</a:t>
            </a:r>
            <a:r>
              <a:rPr lang="en-GB" dirty="0"/>
              <a:t> June for us)</a:t>
            </a:r>
          </a:p>
          <a:p>
            <a:r>
              <a:rPr lang="en-GB" dirty="0"/>
              <a:t>Year 6 SATS </a:t>
            </a:r>
            <a:r>
              <a:rPr lang="en-GB" dirty="0" err="1"/>
              <a:t>wc</a:t>
            </a:r>
            <a:r>
              <a:rPr lang="en-GB" dirty="0"/>
              <a:t>  Monday 10</a:t>
            </a:r>
            <a:r>
              <a:rPr lang="en-GB" baseline="30000" dirty="0"/>
              <a:t>th</a:t>
            </a:r>
            <a:r>
              <a:rPr lang="en-GB" dirty="0"/>
              <a:t> May</a:t>
            </a:r>
          </a:p>
          <a:p>
            <a:r>
              <a:rPr lang="en-GB" dirty="0"/>
              <a:t>There are no statutory tests in Y2,Y3 or Y5 but we will be beginning to prepare for the SATS at the end of KS2.</a:t>
            </a:r>
          </a:p>
          <a:p>
            <a:endParaRPr lang="en-GB" dirty="0"/>
          </a:p>
        </p:txBody>
      </p:sp>
      <p:pic>
        <p:nvPicPr>
          <p:cNvPr id="4" name="Picture 3" descr="Icon&#10;&#10;Description automatically generated">
            <a:extLst>
              <a:ext uri="{FF2B5EF4-FFF2-40B4-BE49-F238E27FC236}">
                <a16:creationId xmlns:a16="http://schemas.microsoft.com/office/drawing/2014/main" id="{7E39B091-4503-18CC-AB43-EE4D21C2136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512" y="5562172"/>
            <a:ext cx="1088603" cy="1252538"/>
          </a:xfrm>
          <a:prstGeom prst="rect">
            <a:avLst/>
          </a:prstGeom>
        </p:spPr>
      </p:pic>
    </p:spTree>
    <p:extLst>
      <p:ext uri="{BB962C8B-B14F-4D97-AF65-F5344CB8AC3E}">
        <p14:creationId xmlns:p14="http://schemas.microsoft.com/office/powerpoint/2010/main" val="35025903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CAC7659-F9FE-4850-97D8-342C91F1AB66}"/>
              </a:ext>
            </a:extLst>
          </p:cNvPr>
          <p:cNvSpPr>
            <a:spLocks noGrp="1"/>
          </p:cNvSpPr>
          <p:nvPr>
            <p:ph type="title"/>
          </p:nvPr>
        </p:nvSpPr>
        <p:spPr>
          <a:xfrm>
            <a:off x="539552" y="260648"/>
            <a:ext cx="8496944" cy="1524000"/>
          </a:xfrm>
        </p:spPr>
        <p:txBody>
          <a:bodyPr/>
          <a:lstStyle/>
          <a:p>
            <a:r>
              <a:rPr lang="en-GB" dirty="0"/>
              <a:t>Enrichment Activities</a:t>
            </a:r>
          </a:p>
        </p:txBody>
      </p:sp>
      <p:sp>
        <p:nvSpPr>
          <p:cNvPr id="2" name="Content Placeholder 1">
            <a:extLst>
              <a:ext uri="{FF2B5EF4-FFF2-40B4-BE49-F238E27FC236}">
                <a16:creationId xmlns:a16="http://schemas.microsoft.com/office/drawing/2014/main" id="{6D75D01D-5392-4FD5-BBA6-84B4F120318D}"/>
              </a:ext>
            </a:extLst>
          </p:cNvPr>
          <p:cNvSpPr>
            <a:spLocks noGrp="1"/>
          </p:cNvSpPr>
          <p:nvPr>
            <p:ph idx="1"/>
          </p:nvPr>
        </p:nvSpPr>
        <p:spPr/>
        <p:txBody>
          <a:bodyPr/>
          <a:lstStyle/>
          <a:p>
            <a:pPr>
              <a:buFont typeface="Wingdings" panose="05000000000000000000" pitchFamily="2" charset="2"/>
              <a:buChar char="§"/>
            </a:pPr>
            <a:r>
              <a:rPr lang="en-GB" dirty="0"/>
              <a:t>There will continue to be a range of extra curricular activities available to Year 2.</a:t>
            </a:r>
          </a:p>
          <a:p>
            <a:pPr>
              <a:buFont typeface="Wingdings" panose="05000000000000000000" pitchFamily="2" charset="2"/>
              <a:buChar char="§"/>
            </a:pPr>
            <a:r>
              <a:rPr lang="en-GB" dirty="0"/>
              <a:t>I shall be running golf and a </a:t>
            </a:r>
            <a:r>
              <a:rPr lang="en-GB" dirty="0" err="1"/>
              <a:t>speedstacking</a:t>
            </a:r>
            <a:r>
              <a:rPr lang="en-GB" dirty="0"/>
              <a:t> club this year. Miss Eggleston will also be offering an art club.</a:t>
            </a:r>
          </a:p>
          <a:p>
            <a:pPr>
              <a:buFont typeface="Wingdings" panose="05000000000000000000" pitchFamily="2" charset="2"/>
              <a:buChar char="§"/>
            </a:pPr>
            <a:r>
              <a:rPr lang="en-GB" dirty="0"/>
              <a:t>We had 28 clubs for children last year and we went on 27 trips!</a:t>
            </a:r>
          </a:p>
        </p:txBody>
      </p:sp>
      <p:pic>
        <p:nvPicPr>
          <p:cNvPr id="4" name="Picture 3" descr="Icon&#10;&#10;Description automatically generated">
            <a:extLst>
              <a:ext uri="{FF2B5EF4-FFF2-40B4-BE49-F238E27FC236}">
                <a16:creationId xmlns:a16="http://schemas.microsoft.com/office/drawing/2014/main" id="{7E39B091-4503-18CC-AB43-EE4D21C2136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512" y="5562172"/>
            <a:ext cx="1088603" cy="1252538"/>
          </a:xfrm>
          <a:prstGeom prst="rect">
            <a:avLst/>
          </a:prstGeom>
        </p:spPr>
      </p:pic>
    </p:spTree>
    <p:extLst>
      <p:ext uri="{BB962C8B-B14F-4D97-AF65-F5344CB8AC3E}">
        <p14:creationId xmlns:p14="http://schemas.microsoft.com/office/powerpoint/2010/main" val="41747742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4B1A4B1-4B5D-162F-9B36-5129B893FD87}"/>
              </a:ext>
            </a:extLst>
          </p:cNvPr>
          <p:cNvSpPr>
            <a:spLocks noGrp="1"/>
          </p:cNvSpPr>
          <p:nvPr>
            <p:ph type="title"/>
          </p:nvPr>
        </p:nvSpPr>
        <p:spPr>
          <a:xfrm>
            <a:off x="1899835" y="328101"/>
            <a:ext cx="6554867" cy="1084675"/>
          </a:xfrm>
        </p:spPr>
        <p:txBody>
          <a:bodyPr/>
          <a:lstStyle/>
          <a:p>
            <a:r>
              <a:rPr lang="en-GB" dirty="0"/>
              <a:t>KS1 Marking Policy</a:t>
            </a:r>
          </a:p>
        </p:txBody>
      </p:sp>
      <p:sp>
        <p:nvSpPr>
          <p:cNvPr id="2" name="Content Placeholder 1">
            <a:extLst>
              <a:ext uri="{FF2B5EF4-FFF2-40B4-BE49-F238E27FC236}">
                <a16:creationId xmlns:a16="http://schemas.microsoft.com/office/drawing/2014/main" id="{6960A58A-5DF8-163E-703D-FBF075C6108C}"/>
              </a:ext>
            </a:extLst>
          </p:cNvPr>
          <p:cNvSpPr>
            <a:spLocks noGrp="1"/>
          </p:cNvSpPr>
          <p:nvPr>
            <p:ph idx="1"/>
          </p:nvPr>
        </p:nvSpPr>
        <p:spPr>
          <a:xfrm>
            <a:off x="871538" y="1340768"/>
            <a:ext cx="7408862" cy="5179094"/>
          </a:xfrm>
        </p:spPr>
        <p:txBody>
          <a:bodyPr/>
          <a:lstStyle/>
          <a:p>
            <a:r>
              <a:rPr lang="en-GB" dirty="0"/>
              <a:t>Our full marking policy can be found on our website</a:t>
            </a:r>
          </a:p>
          <a:p>
            <a:endParaRPr lang="en-GB" dirty="0"/>
          </a:p>
        </p:txBody>
      </p:sp>
      <p:pic>
        <p:nvPicPr>
          <p:cNvPr id="4" name="Picture 3">
            <a:extLst>
              <a:ext uri="{FF2B5EF4-FFF2-40B4-BE49-F238E27FC236}">
                <a16:creationId xmlns:a16="http://schemas.microsoft.com/office/drawing/2014/main" id="{C9CBCF33-9EAE-D9CE-98C5-C5E5D8EDD805}"/>
              </a:ext>
            </a:extLst>
          </p:cNvPr>
          <p:cNvPicPr>
            <a:picLocks noChangeAspect="1"/>
          </p:cNvPicPr>
          <p:nvPr/>
        </p:nvPicPr>
        <p:blipFill>
          <a:blip r:embed="rId2"/>
          <a:stretch>
            <a:fillRect/>
          </a:stretch>
        </p:blipFill>
        <p:spPr>
          <a:xfrm>
            <a:off x="1304235" y="1844824"/>
            <a:ext cx="7150467" cy="4445228"/>
          </a:xfrm>
          <a:prstGeom prst="rect">
            <a:avLst/>
          </a:prstGeom>
        </p:spPr>
      </p:pic>
    </p:spTree>
    <p:extLst>
      <p:ext uri="{BB962C8B-B14F-4D97-AF65-F5344CB8AC3E}">
        <p14:creationId xmlns:p14="http://schemas.microsoft.com/office/powerpoint/2010/main" val="30603676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a:xfrm>
            <a:off x="1294566" y="333035"/>
            <a:ext cx="6554867" cy="1524000"/>
          </a:xfrm>
        </p:spPr>
        <p:txBody>
          <a:bodyPr/>
          <a:lstStyle/>
          <a:p>
            <a:pPr eaLnBrk="1" hangingPunct="1"/>
            <a:r>
              <a:rPr lang="en-GB" dirty="0">
                <a:cs typeface="Times New Roman" pitchFamily="18" charset="0"/>
              </a:rPr>
              <a:t>Reporting to Parents </a:t>
            </a:r>
          </a:p>
        </p:txBody>
      </p:sp>
      <p:sp>
        <p:nvSpPr>
          <p:cNvPr id="31745" name="Content Placeholder 2"/>
          <p:cNvSpPr>
            <a:spLocks noGrp="1"/>
          </p:cNvSpPr>
          <p:nvPr>
            <p:ph idx="1"/>
          </p:nvPr>
        </p:nvSpPr>
        <p:spPr>
          <a:xfrm>
            <a:off x="971600" y="1700808"/>
            <a:ext cx="7544098" cy="4824157"/>
          </a:xfrm>
        </p:spPr>
        <p:txBody>
          <a:bodyPr>
            <a:normAutofit fontScale="92500" lnSpcReduction="20000"/>
          </a:bodyPr>
          <a:lstStyle/>
          <a:p>
            <a:pPr marL="0" indent="0">
              <a:lnSpc>
                <a:spcPct val="150000"/>
              </a:lnSpc>
              <a:buNone/>
            </a:pPr>
            <a:r>
              <a:rPr lang="en-GB" u="sng" dirty="0">
                <a:latin typeface="+mj-lt"/>
                <a:cs typeface="Times New Roman" pitchFamily="18" charset="0"/>
              </a:rPr>
              <a:t>Autumn Term 2026/27</a:t>
            </a:r>
            <a:r>
              <a:rPr lang="en-GB" dirty="0">
                <a:latin typeface="+mj-lt"/>
                <a:cs typeface="Times New Roman" pitchFamily="18" charset="0"/>
              </a:rPr>
              <a:t>: </a:t>
            </a:r>
          </a:p>
          <a:p>
            <a:pPr marL="0" indent="0">
              <a:lnSpc>
                <a:spcPct val="150000"/>
              </a:lnSpc>
              <a:buNone/>
            </a:pPr>
            <a:r>
              <a:rPr lang="en-GB" dirty="0">
                <a:latin typeface="+mj-lt"/>
                <a:cs typeface="Times New Roman" pitchFamily="18" charset="0"/>
              </a:rPr>
              <a:t>Parent’s Evening on Monday 19th and Thursday 22nd October</a:t>
            </a:r>
          </a:p>
          <a:p>
            <a:pPr marL="0" indent="0" eaLnBrk="1" hangingPunct="1">
              <a:lnSpc>
                <a:spcPct val="150000"/>
              </a:lnSpc>
              <a:buFont typeface="Symbol" pitchFamily="18" charset="2"/>
              <a:buNone/>
            </a:pPr>
            <a:r>
              <a:rPr lang="en-GB" u="sng" dirty="0">
                <a:latin typeface="+mj-lt"/>
                <a:cs typeface="Times New Roman" pitchFamily="18" charset="0"/>
              </a:rPr>
              <a:t>Spring Term 2026/27: </a:t>
            </a:r>
          </a:p>
          <a:p>
            <a:pPr marL="0" indent="0" eaLnBrk="1" hangingPunct="1">
              <a:lnSpc>
                <a:spcPct val="150000"/>
              </a:lnSpc>
              <a:buFont typeface="Symbol" pitchFamily="18" charset="2"/>
              <a:buNone/>
            </a:pPr>
            <a:r>
              <a:rPr lang="en-GB" dirty="0">
                <a:latin typeface="+mj-lt"/>
                <a:cs typeface="Times New Roman" pitchFamily="18" charset="0"/>
              </a:rPr>
              <a:t>Parent’s Evening on Monday 8</a:t>
            </a:r>
            <a:r>
              <a:rPr lang="en-GB" baseline="30000" dirty="0">
                <a:latin typeface="+mj-lt"/>
                <a:cs typeface="Times New Roman" pitchFamily="18" charset="0"/>
              </a:rPr>
              <a:t>th</a:t>
            </a:r>
            <a:r>
              <a:rPr lang="en-GB" dirty="0">
                <a:latin typeface="+mj-lt"/>
                <a:cs typeface="Times New Roman" pitchFamily="18" charset="0"/>
              </a:rPr>
              <a:t> and Thursday 11</a:t>
            </a:r>
            <a:r>
              <a:rPr lang="en-GB" baseline="30000" dirty="0">
                <a:latin typeface="+mj-lt"/>
                <a:cs typeface="Times New Roman" pitchFamily="18" charset="0"/>
              </a:rPr>
              <a:t>th</a:t>
            </a:r>
            <a:r>
              <a:rPr lang="en-GB" dirty="0">
                <a:latin typeface="+mj-lt"/>
                <a:cs typeface="Times New Roman" pitchFamily="18" charset="0"/>
              </a:rPr>
              <a:t> February</a:t>
            </a:r>
          </a:p>
          <a:p>
            <a:pPr marL="0" indent="0" eaLnBrk="1" hangingPunct="1">
              <a:lnSpc>
                <a:spcPct val="150000"/>
              </a:lnSpc>
              <a:buFont typeface="Symbol" pitchFamily="18" charset="2"/>
              <a:buNone/>
            </a:pPr>
            <a:r>
              <a:rPr lang="en-GB" u="sng" dirty="0">
                <a:latin typeface="+mj-lt"/>
                <a:cs typeface="Times New Roman" pitchFamily="18" charset="0"/>
              </a:rPr>
              <a:t>Summer Term 2026/27: </a:t>
            </a:r>
          </a:p>
          <a:p>
            <a:pPr marL="0" indent="0" eaLnBrk="1" hangingPunct="1">
              <a:lnSpc>
                <a:spcPct val="150000"/>
              </a:lnSpc>
              <a:buFont typeface="Symbol" pitchFamily="18" charset="2"/>
              <a:buNone/>
            </a:pPr>
            <a:r>
              <a:rPr lang="en-GB" dirty="0">
                <a:latin typeface="+mj-lt"/>
                <a:cs typeface="Times New Roman" pitchFamily="18" charset="0"/>
              </a:rPr>
              <a:t>End of Year Reports on Wednesday 14</a:t>
            </a:r>
            <a:r>
              <a:rPr lang="en-GB" baseline="30000" dirty="0">
                <a:latin typeface="+mj-lt"/>
                <a:cs typeface="Times New Roman" pitchFamily="18" charset="0"/>
              </a:rPr>
              <a:t>th</a:t>
            </a:r>
            <a:r>
              <a:rPr lang="en-GB" dirty="0">
                <a:latin typeface="+mj-lt"/>
                <a:cs typeface="Times New Roman" pitchFamily="18" charset="0"/>
              </a:rPr>
              <a:t> July </a:t>
            </a:r>
          </a:p>
          <a:p>
            <a:pPr marL="0" indent="0">
              <a:lnSpc>
                <a:spcPct val="150000"/>
              </a:lnSpc>
              <a:buNone/>
            </a:pPr>
            <a:r>
              <a:rPr lang="en-GB" sz="1800" dirty="0">
                <a:solidFill>
                  <a:srgbClr val="7030A0"/>
                </a:solidFill>
                <a:effectLst/>
                <a:latin typeface="inherit"/>
                <a:ea typeface="Times New Roman" panose="02020603050405020304" pitchFamily="18" charset="0"/>
                <a:cs typeface="Arial" panose="020B0604020202020204" pitchFamily="34" charset="0"/>
              </a:rPr>
              <a:t>“The school have been incredibly supportive; they clearly care about the children. We’re really happy with how our son is progressing at St Chads, it’s a great environment for him.” (Ofsted Parent View 2026)</a:t>
            </a:r>
            <a:endParaRPr lang="en-GB" sz="1800" dirty="0">
              <a:solidFill>
                <a:srgbClr val="7030A0"/>
              </a:solidFill>
              <a:effectLst/>
              <a:latin typeface="Times New Roman" panose="02020603050405020304" pitchFamily="18" charset="0"/>
              <a:ea typeface="Times New Roman" panose="02020603050405020304" pitchFamily="18" charset="0"/>
            </a:endParaRPr>
          </a:p>
          <a:p>
            <a:pPr marL="0" indent="0" eaLnBrk="1" hangingPunct="1">
              <a:lnSpc>
                <a:spcPct val="150000"/>
              </a:lnSpc>
              <a:buFont typeface="Symbol" pitchFamily="18" charset="2"/>
              <a:buNone/>
            </a:pPr>
            <a:endParaRPr lang="en-GB" dirty="0">
              <a:latin typeface="+mj-lt"/>
              <a:cs typeface="Times New Roman" pitchFamily="18" charset="0"/>
            </a:endParaRPr>
          </a:p>
        </p:txBody>
      </p:sp>
      <p:pic>
        <p:nvPicPr>
          <p:cNvPr id="6" name="Picture 5" descr="Icon&#10;&#10;Description automatically generated">
            <a:extLst>
              <a:ext uri="{FF2B5EF4-FFF2-40B4-BE49-F238E27FC236}">
                <a16:creationId xmlns:a16="http://schemas.microsoft.com/office/drawing/2014/main" id="{B5F00665-64FC-B822-1632-FD7B4FC6843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648" y="5805264"/>
            <a:ext cx="914952" cy="1052736"/>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1403648" y="260648"/>
            <a:ext cx="6554867" cy="1152128"/>
          </a:xfrm>
        </p:spPr>
        <p:txBody>
          <a:bodyPr/>
          <a:lstStyle/>
          <a:p>
            <a:pPr eaLnBrk="1" hangingPunct="1"/>
            <a:r>
              <a:rPr lang="en-GB" dirty="0">
                <a:cs typeface="Times New Roman" pitchFamily="18" charset="0"/>
              </a:rPr>
              <a:t>Open door policy</a:t>
            </a:r>
          </a:p>
        </p:txBody>
      </p:sp>
      <p:sp>
        <p:nvSpPr>
          <p:cNvPr id="32769" name="Content Placeholder 2"/>
          <p:cNvSpPr>
            <a:spLocks noGrp="1"/>
          </p:cNvSpPr>
          <p:nvPr>
            <p:ph idx="1"/>
          </p:nvPr>
        </p:nvSpPr>
        <p:spPr>
          <a:xfrm>
            <a:off x="755576" y="1916832"/>
            <a:ext cx="7408863" cy="4509120"/>
          </a:xfrm>
        </p:spPr>
        <p:txBody>
          <a:bodyPr>
            <a:normAutofit/>
          </a:bodyPr>
          <a:lstStyle/>
          <a:p>
            <a:pPr eaLnBrk="1" hangingPunct="1">
              <a:buFont typeface="Wingdings" pitchFamily="2" charset="2"/>
              <a:buChar char="§"/>
            </a:pPr>
            <a:r>
              <a:rPr lang="en-GB" sz="2000" dirty="0">
                <a:latin typeface="+mj-lt"/>
                <a:cs typeface="Times New Roman" pitchFamily="18" charset="0"/>
              </a:rPr>
              <a:t>St Chad’s operates an open door policy. If you have an issue or concern, please discuss it firstly with the </a:t>
            </a:r>
            <a:r>
              <a:rPr lang="en-GB" sz="2000" b="1" dirty="0">
                <a:latin typeface="+mj-lt"/>
                <a:cs typeface="Times New Roman" pitchFamily="18" charset="0"/>
              </a:rPr>
              <a:t>class teacher.</a:t>
            </a:r>
          </a:p>
          <a:p>
            <a:pPr eaLnBrk="1" hangingPunct="1">
              <a:buFont typeface="Wingdings" pitchFamily="2" charset="2"/>
              <a:buChar char="§"/>
            </a:pPr>
            <a:r>
              <a:rPr lang="en-GB" sz="2000" dirty="0">
                <a:latin typeface="+mj-lt"/>
                <a:cs typeface="Times New Roman" pitchFamily="18" charset="0"/>
              </a:rPr>
              <a:t>First thing in the morning when the door is opened or when the teacher is seeing the children out at the end of day, is not always the most convenient time to discuss concerns. </a:t>
            </a:r>
          </a:p>
          <a:p>
            <a:pPr eaLnBrk="1" hangingPunct="1">
              <a:buFont typeface="Wingdings" pitchFamily="2" charset="2"/>
              <a:buChar char="§"/>
            </a:pPr>
            <a:r>
              <a:rPr lang="en-GB" sz="2000" dirty="0">
                <a:latin typeface="+mj-lt"/>
                <a:cs typeface="Times New Roman" pitchFamily="18" charset="0"/>
              </a:rPr>
              <a:t>You can call the office or send the teacher a message to make an appointment or ask for a call back. </a:t>
            </a:r>
          </a:p>
          <a:p>
            <a:pPr eaLnBrk="1" hangingPunct="1">
              <a:buFont typeface="Wingdings" pitchFamily="2" charset="2"/>
              <a:buChar char="§"/>
            </a:pPr>
            <a:r>
              <a:rPr lang="en-GB" sz="2000" dirty="0">
                <a:latin typeface="+mj-lt"/>
                <a:cs typeface="Times New Roman" pitchFamily="18" charset="0"/>
              </a:rPr>
              <a:t>We will always respond within 48 hours.</a:t>
            </a:r>
          </a:p>
          <a:p>
            <a:pPr eaLnBrk="1" hangingPunct="1">
              <a:buFont typeface="Wingdings" pitchFamily="2" charset="2"/>
              <a:buChar char="§"/>
            </a:pPr>
            <a:r>
              <a:rPr lang="en-GB" sz="2000" dirty="0">
                <a:latin typeface="+mj-lt"/>
                <a:cs typeface="Times New Roman" pitchFamily="18" charset="0"/>
              </a:rPr>
              <a:t>In the rare event that the matter cannot be resolved with the teacher, please contact the Key Stage Leader (EYFS/KS1 </a:t>
            </a:r>
            <a:r>
              <a:rPr lang="en-GB" sz="2000" b="1" dirty="0">
                <a:latin typeface="+mj-lt"/>
                <a:cs typeface="Times New Roman" pitchFamily="18" charset="0"/>
              </a:rPr>
              <a:t>Mrs Harwood </a:t>
            </a:r>
            <a:r>
              <a:rPr lang="en-GB" sz="2000" dirty="0">
                <a:latin typeface="+mj-lt"/>
                <a:cs typeface="Times New Roman" pitchFamily="18" charset="0"/>
              </a:rPr>
              <a:t>or KS2 </a:t>
            </a:r>
            <a:r>
              <a:rPr lang="en-GB" sz="2000" b="1" dirty="0">
                <a:latin typeface="+mj-lt"/>
                <a:cs typeface="Times New Roman" pitchFamily="18" charset="0"/>
              </a:rPr>
              <a:t>Mr Blackburn</a:t>
            </a:r>
            <a:r>
              <a:rPr lang="en-GB" sz="2000" dirty="0">
                <a:latin typeface="+mj-lt"/>
                <a:cs typeface="Times New Roman" pitchFamily="18" charset="0"/>
              </a:rPr>
              <a:t>). </a:t>
            </a:r>
          </a:p>
          <a:p>
            <a:pPr eaLnBrk="1" hangingPunct="1">
              <a:buFont typeface="Wingdings" pitchFamily="2" charset="2"/>
              <a:buChar char="§"/>
            </a:pPr>
            <a:r>
              <a:rPr lang="en-GB" sz="2000" dirty="0">
                <a:latin typeface="+mj-lt"/>
                <a:cs typeface="Times New Roman" pitchFamily="18" charset="0"/>
              </a:rPr>
              <a:t>If there is still no resolution, then  please contact </a:t>
            </a:r>
            <a:r>
              <a:rPr lang="en-GB" sz="2000" b="1" dirty="0">
                <a:latin typeface="+mj-lt"/>
                <a:cs typeface="Times New Roman" pitchFamily="18" charset="0"/>
              </a:rPr>
              <a:t>Mrs Bitsakaki</a:t>
            </a:r>
            <a:r>
              <a:rPr lang="en-GB" sz="2000" dirty="0">
                <a:latin typeface="+mj-lt"/>
                <a:cs typeface="Times New Roman" pitchFamily="18" charset="0"/>
              </a:rPr>
              <a:t>.</a:t>
            </a:r>
          </a:p>
        </p:txBody>
      </p:sp>
      <p:pic>
        <p:nvPicPr>
          <p:cNvPr id="6" name="Picture 5" descr="Icon&#10;&#10;Description automatically generated">
            <a:extLst>
              <a:ext uri="{FF2B5EF4-FFF2-40B4-BE49-F238E27FC236}">
                <a16:creationId xmlns:a16="http://schemas.microsoft.com/office/drawing/2014/main" id="{C5F2A439-09A8-0584-5265-550B07D2CF7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5605462"/>
            <a:ext cx="899592" cy="1035063"/>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A801D1-ADAF-43CD-864C-350D28D8142F}"/>
              </a:ext>
            </a:extLst>
          </p:cNvPr>
          <p:cNvSpPr>
            <a:spLocks noGrp="1"/>
          </p:cNvSpPr>
          <p:nvPr>
            <p:ph type="title"/>
          </p:nvPr>
        </p:nvSpPr>
        <p:spPr>
          <a:xfrm>
            <a:off x="899592" y="30253"/>
            <a:ext cx="6554867" cy="1524000"/>
          </a:xfrm>
        </p:spPr>
        <p:txBody>
          <a:bodyPr>
            <a:normAutofit/>
          </a:bodyPr>
          <a:lstStyle/>
          <a:p>
            <a:pPr algn="ctr"/>
            <a:r>
              <a:rPr lang="en-GB" dirty="0"/>
              <a:t>Who to contact</a:t>
            </a:r>
          </a:p>
        </p:txBody>
      </p:sp>
      <p:pic>
        <p:nvPicPr>
          <p:cNvPr id="6" name="Content Placeholder 5">
            <a:extLst>
              <a:ext uri="{FF2B5EF4-FFF2-40B4-BE49-F238E27FC236}">
                <a16:creationId xmlns:a16="http://schemas.microsoft.com/office/drawing/2014/main" id="{2C67F6B0-A05A-4024-95B1-00CB0960B3A5}"/>
              </a:ext>
            </a:extLst>
          </p:cNvPr>
          <p:cNvPicPr>
            <a:picLocks noGrp="1" noChangeAspect="1"/>
          </p:cNvPicPr>
          <p:nvPr>
            <p:ph idx="1"/>
          </p:nvPr>
        </p:nvPicPr>
        <p:blipFill rotWithShape="1">
          <a:blip r:embed="rId2"/>
          <a:srcRect b="25632"/>
          <a:stretch/>
        </p:blipFill>
        <p:spPr>
          <a:xfrm>
            <a:off x="595300" y="2060848"/>
            <a:ext cx="7953399" cy="4176464"/>
          </a:xfrm>
        </p:spPr>
      </p:pic>
    </p:spTree>
    <p:extLst>
      <p:ext uri="{BB962C8B-B14F-4D97-AF65-F5344CB8AC3E}">
        <p14:creationId xmlns:p14="http://schemas.microsoft.com/office/powerpoint/2010/main" val="13682414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6319A3-C459-47B4-8517-47CE699710D6}"/>
              </a:ext>
            </a:extLst>
          </p:cNvPr>
          <p:cNvSpPr>
            <a:spLocks noGrp="1"/>
          </p:cNvSpPr>
          <p:nvPr>
            <p:ph type="title"/>
          </p:nvPr>
        </p:nvSpPr>
        <p:spPr/>
        <p:txBody>
          <a:bodyPr/>
          <a:lstStyle/>
          <a:p>
            <a:r>
              <a:rPr lang="en-GB" dirty="0"/>
              <a:t>HOW CAN YOU SUPPORT?</a:t>
            </a:r>
          </a:p>
        </p:txBody>
      </p:sp>
      <p:sp>
        <p:nvSpPr>
          <p:cNvPr id="3" name="Content Placeholder 2">
            <a:extLst>
              <a:ext uri="{FF2B5EF4-FFF2-40B4-BE49-F238E27FC236}">
                <a16:creationId xmlns:a16="http://schemas.microsoft.com/office/drawing/2014/main" id="{A3A456AF-6B7A-466F-B30E-A29E50C74AAE}"/>
              </a:ext>
            </a:extLst>
          </p:cNvPr>
          <p:cNvSpPr>
            <a:spLocks noGrp="1"/>
          </p:cNvSpPr>
          <p:nvPr>
            <p:ph idx="1"/>
          </p:nvPr>
        </p:nvSpPr>
        <p:spPr/>
        <p:txBody>
          <a:bodyPr>
            <a:normAutofit lnSpcReduction="10000"/>
          </a:bodyPr>
          <a:lstStyle/>
          <a:p>
            <a:r>
              <a:rPr lang="en-GB" sz="2200" dirty="0">
                <a:latin typeface="+mj-lt"/>
                <a:cs typeface="Times New Roman" pitchFamily="18" charset="0"/>
              </a:rPr>
              <a:t>Our Home School Agreement is in the front of your child’s planner which gives you an idea of how you can help.</a:t>
            </a:r>
          </a:p>
          <a:p>
            <a:r>
              <a:rPr lang="en-GB" dirty="0">
                <a:latin typeface="+mj-lt"/>
                <a:cs typeface="Times New Roman" pitchFamily="18" charset="0"/>
              </a:rPr>
              <a:t>If your child has any change in circumstances that might affect their wellbeing or learning, please let us know. </a:t>
            </a:r>
          </a:p>
          <a:p>
            <a:r>
              <a:rPr lang="en-GB" dirty="0">
                <a:latin typeface="+mj-lt"/>
                <a:cs typeface="Times New Roman" pitchFamily="18" charset="0"/>
              </a:rPr>
              <a:t>We would love you to engage positively with social media- we regularly post on Facebook and we really appreciate any likes and shares and positive comments on public forums such as Poulton Chat.</a:t>
            </a:r>
          </a:p>
          <a:p>
            <a:r>
              <a:rPr lang="en-GB" sz="2200" dirty="0">
                <a:solidFill>
                  <a:srgbClr val="FF0000"/>
                </a:solidFill>
                <a:latin typeface="+mj-lt"/>
                <a:cs typeface="Times New Roman" pitchFamily="18" charset="0"/>
              </a:rPr>
              <a:t>Please avoid posting negative comments on social media or class </a:t>
            </a:r>
            <a:r>
              <a:rPr lang="en-GB" sz="2200" dirty="0" err="1">
                <a:solidFill>
                  <a:srgbClr val="FF0000"/>
                </a:solidFill>
                <a:latin typeface="+mj-lt"/>
                <a:cs typeface="Times New Roman" pitchFamily="18" charset="0"/>
              </a:rPr>
              <a:t>Whatsapp</a:t>
            </a:r>
            <a:r>
              <a:rPr lang="en-GB" sz="2200" dirty="0">
                <a:solidFill>
                  <a:srgbClr val="FF0000"/>
                </a:solidFill>
                <a:latin typeface="+mj-lt"/>
                <a:cs typeface="Times New Roman" pitchFamily="18" charset="0"/>
              </a:rPr>
              <a:t> groups as this can really damage relationships.</a:t>
            </a:r>
            <a:r>
              <a:rPr lang="en-GB" dirty="0">
                <a:solidFill>
                  <a:srgbClr val="FF0000"/>
                </a:solidFill>
                <a:latin typeface="+mj-lt"/>
                <a:cs typeface="Times New Roman" pitchFamily="18" charset="0"/>
              </a:rPr>
              <a:t> We ask that if you have any concerns, you contact us so we can resolve issues together.</a:t>
            </a:r>
          </a:p>
          <a:p>
            <a:endParaRPr lang="en-GB" sz="2200" dirty="0">
              <a:solidFill>
                <a:srgbClr val="FF0000"/>
              </a:solidFill>
              <a:latin typeface="+mj-lt"/>
              <a:cs typeface="Times New Roman" pitchFamily="18" charset="0"/>
            </a:endParaRPr>
          </a:p>
          <a:p>
            <a:endParaRPr lang="en-GB" sz="2200" dirty="0">
              <a:latin typeface="+mj-lt"/>
              <a:cs typeface="Times New Roman" pitchFamily="18" charset="0"/>
            </a:endParaRPr>
          </a:p>
          <a:p>
            <a:endParaRPr lang="en-GB" dirty="0"/>
          </a:p>
        </p:txBody>
      </p:sp>
    </p:spTree>
    <p:extLst>
      <p:ext uri="{BB962C8B-B14F-4D97-AF65-F5344CB8AC3E}">
        <p14:creationId xmlns:p14="http://schemas.microsoft.com/office/powerpoint/2010/main" val="3966843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74B6E-505C-4346-9954-9DD75B715DD2}"/>
              </a:ext>
            </a:extLst>
          </p:cNvPr>
          <p:cNvSpPr>
            <a:spLocks noGrp="1"/>
          </p:cNvSpPr>
          <p:nvPr>
            <p:ph type="title"/>
          </p:nvPr>
        </p:nvSpPr>
        <p:spPr>
          <a:xfrm>
            <a:off x="1403648" y="764704"/>
            <a:ext cx="7056784" cy="1524000"/>
          </a:xfrm>
        </p:spPr>
        <p:txBody>
          <a:bodyPr/>
          <a:lstStyle/>
          <a:p>
            <a:r>
              <a:rPr lang="en-GB" dirty="0"/>
              <a:t>A day in the life of year 2 </a:t>
            </a:r>
          </a:p>
        </p:txBody>
      </p:sp>
      <p:sp>
        <p:nvSpPr>
          <p:cNvPr id="3" name="Content Placeholder 2">
            <a:extLst>
              <a:ext uri="{FF2B5EF4-FFF2-40B4-BE49-F238E27FC236}">
                <a16:creationId xmlns:a16="http://schemas.microsoft.com/office/drawing/2014/main" id="{A700144D-4E21-4858-8D1A-61737CC8F8B3}"/>
              </a:ext>
            </a:extLst>
          </p:cNvPr>
          <p:cNvSpPr>
            <a:spLocks noGrp="1"/>
          </p:cNvSpPr>
          <p:nvPr>
            <p:ph idx="1"/>
          </p:nvPr>
        </p:nvSpPr>
        <p:spPr>
          <a:xfrm>
            <a:off x="683568" y="2636912"/>
            <a:ext cx="6554867" cy="3767670"/>
          </a:xfrm>
        </p:spPr>
        <p:txBody>
          <a:bodyPr/>
          <a:lstStyle/>
          <a:p>
            <a:r>
              <a:rPr lang="en-GB">
                <a:hlinkClick r:id="rId2"/>
              </a:rPr>
              <a:t>https://poultonstchadsce.lancs.sch.uk/year-2/</a:t>
            </a:r>
            <a:endParaRPr lang="en-GB"/>
          </a:p>
          <a:p>
            <a:endParaRPr lang="en-GB" dirty="0"/>
          </a:p>
        </p:txBody>
      </p:sp>
    </p:spTree>
    <p:extLst>
      <p:ext uri="{BB962C8B-B14F-4D97-AF65-F5344CB8AC3E}">
        <p14:creationId xmlns:p14="http://schemas.microsoft.com/office/powerpoint/2010/main" val="31407579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5788" y="4797152"/>
            <a:ext cx="8229600" cy="1728192"/>
          </a:xfrm>
        </p:spPr>
        <p:txBody>
          <a:bodyPr rtlCol="0">
            <a:normAutofit fontScale="90000"/>
          </a:bodyPr>
          <a:lstStyle/>
          <a:p>
            <a:pPr>
              <a:defRPr/>
            </a:pPr>
            <a:r>
              <a:rPr lang="en-GB" dirty="0">
                <a:solidFill>
                  <a:schemeClr val="tx1"/>
                </a:solidFill>
                <a:cs typeface="Times New Roman" panose="02020603050405020304" pitchFamily="18" charset="0"/>
              </a:rPr>
              <a:t>Thank You </a:t>
            </a:r>
            <a:br>
              <a:rPr lang="en-GB" dirty="0">
                <a:solidFill>
                  <a:schemeClr val="tx1"/>
                </a:solidFill>
                <a:cs typeface="Times New Roman" panose="02020603050405020304" pitchFamily="18" charset="0"/>
              </a:rPr>
            </a:br>
            <a:r>
              <a:rPr lang="en-GB" dirty="0">
                <a:solidFill>
                  <a:schemeClr val="tx1"/>
                </a:solidFill>
                <a:cs typeface="Times New Roman" panose="02020603050405020304" pitchFamily="18" charset="0"/>
              </a:rPr>
              <a:t>Any questions?</a:t>
            </a:r>
            <a:br>
              <a:rPr lang="en-GB" dirty="0">
                <a:solidFill>
                  <a:schemeClr val="tx1"/>
                </a:solidFill>
                <a:cs typeface="Times New Roman" panose="02020603050405020304" pitchFamily="18" charset="0"/>
              </a:rPr>
            </a:br>
            <a:br>
              <a:rPr lang="en-GB" dirty="0">
                <a:solidFill>
                  <a:schemeClr val="tx1"/>
                </a:solidFill>
                <a:cs typeface="Times New Roman" panose="02020603050405020304" pitchFamily="18" charset="0"/>
              </a:rPr>
            </a:br>
            <a:r>
              <a:rPr lang="en-GB" sz="2700" b="1" dirty="0">
                <a:solidFill>
                  <a:srgbClr val="002060"/>
                </a:solidFill>
                <a:cs typeface="Times New Roman" panose="02020603050405020304" pitchFamily="18" charset="0"/>
              </a:rPr>
              <a:t>LOVE LEARNING. LOVE GOD. LOVE ONE ANOTHER.</a:t>
            </a:r>
            <a:br>
              <a:rPr lang="en-GB" sz="2700" b="1" dirty="0">
                <a:solidFill>
                  <a:srgbClr val="002060"/>
                </a:solidFill>
                <a:cs typeface="Times New Roman" panose="02020603050405020304" pitchFamily="18" charset="0"/>
              </a:rPr>
            </a:br>
            <a:br>
              <a:rPr lang="en-GB" sz="2700" b="1" dirty="0">
                <a:solidFill>
                  <a:srgbClr val="002060"/>
                </a:solidFill>
                <a:cs typeface="Times New Roman" panose="02020603050405020304" pitchFamily="18" charset="0"/>
              </a:rPr>
            </a:br>
            <a:r>
              <a:rPr lang="en-GB" sz="2200" b="1" dirty="0">
                <a:solidFill>
                  <a:srgbClr val="002060"/>
                </a:solidFill>
                <a:cs typeface="Times New Roman" panose="02020603050405020304" pitchFamily="18" charset="0"/>
              </a:rPr>
              <a:t>“Let all that you do be done in love” (1Corinthians 16:14)</a:t>
            </a:r>
            <a:br>
              <a:rPr lang="en-GB" sz="2200" b="1" dirty="0">
                <a:solidFill>
                  <a:srgbClr val="002060"/>
                </a:solidFill>
                <a:cs typeface="Times New Roman" panose="02020603050405020304" pitchFamily="18" charset="0"/>
              </a:rPr>
            </a:br>
            <a:br>
              <a:rPr lang="en-GB" sz="2700" b="1" dirty="0">
                <a:solidFill>
                  <a:srgbClr val="002060"/>
                </a:solidFill>
                <a:cs typeface="Times New Roman" panose="02020603050405020304" pitchFamily="18" charset="0"/>
              </a:rPr>
            </a:br>
            <a:br>
              <a:rPr lang="en-GB" dirty="0">
                <a:solidFill>
                  <a:srgbClr val="002060"/>
                </a:solidFill>
              </a:rPr>
            </a:br>
            <a:endParaRPr lang="en-GB" dirty="0">
              <a:solidFill>
                <a:schemeClr val="tx1"/>
              </a:solidFill>
              <a:cs typeface="Times New Roman" panose="02020603050405020304" pitchFamily="18" charset="0"/>
            </a:endParaRPr>
          </a:p>
        </p:txBody>
      </p:sp>
      <p:pic>
        <p:nvPicPr>
          <p:cNvPr id="5" name="Picture 4" descr="Icon&#10;&#10;Description automatically generated">
            <a:extLst>
              <a:ext uri="{FF2B5EF4-FFF2-40B4-BE49-F238E27FC236}">
                <a16:creationId xmlns:a16="http://schemas.microsoft.com/office/drawing/2014/main" id="{DEB17C88-B0EE-DAA9-03AD-0C7B0AA5957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35896" y="1772816"/>
            <a:ext cx="1627169" cy="1872208"/>
          </a:xfrm>
          <a:prstGeom prst="rect">
            <a:avLst/>
          </a:prstGeom>
        </p:spPr>
      </p:pic>
      <p:sp>
        <p:nvSpPr>
          <p:cNvPr id="6" name="TextBox 5">
            <a:extLst>
              <a:ext uri="{FF2B5EF4-FFF2-40B4-BE49-F238E27FC236}">
                <a16:creationId xmlns:a16="http://schemas.microsoft.com/office/drawing/2014/main" id="{F366475B-1DB3-4E39-ACDA-08C6D81F50CB}"/>
              </a:ext>
            </a:extLst>
          </p:cNvPr>
          <p:cNvSpPr txBox="1"/>
          <p:nvPr/>
        </p:nvSpPr>
        <p:spPr>
          <a:xfrm>
            <a:off x="585788" y="548680"/>
            <a:ext cx="8229600" cy="646331"/>
          </a:xfrm>
          <a:prstGeom prst="rect">
            <a:avLst/>
          </a:prstGeom>
          <a:noFill/>
        </p:spPr>
        <p:txBody>
          <a:bodyPr wrap="square">
            <a:spAutoFit/>
          </a:bodyPr>
          <a:lstStyle/>
          <a:p>
            <a:r>
              <a:rPr lang="en-GB" sz="1800" dirty="0">
                <a:solidFill>
                  <a:srgbClr val="7030A0"/>
                </a:solidFill>
                <a:effectLst/>
                <a:latin typeface="Calibri" panose="020F0502020204030204" pitchFamily="34" charset="0"/>
                <a:ea typeface="Calibri" panose="020F0502020204030204" pitchFamily="34" charset="0"/>
                <a:cs typeface="Times New Roman" panose="02020603050405020304" pitchFamily="18" charset="0"/>
              </a:rPr>
              <a:t>“Staff know pupils well and nurture positive, respectful relationships with them.”  (Ofsted 2026)</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anded">
  <a:themeElements>
    <a:clrScheme name="Banded">
      <a:dk1>
        <a:srgbClr val="2C2C2C"/>
      </a:dk1>
      <a:lt1>
        <a:srgbClr val="FFFFFF"/>
      </a:lt1>
      <a:dk2>
        <a:srgbClr val="099BDD"/>
      </a:dk2>
      <a:lt2>
        <a:srgbClr val="F2F2F2"/>
      </a:lt2>
      <a:accent1>
        <a:srgbClr val="FFC000"/>
      </a:accent1>
      <a:accent2>
        <a:srgbClr val="A5D028"/>
      </a:accent2>
      <a:accent3>
        <a:srgbClr val="08CC78"/>
      </a:accent3>
      <a:accent4>
        <a:srgbClr val="F24099"/>
      </a:accent4>
      <a:accent5>
        <a:srgbClr val="828288"/>
      </a:accent5>
      <a:accent6>
        <a:srgbClr val="F56617"/>
      </a:accent6>
      <a:hlink>
        <a:srgbClr val="005DBA"/>
      </a:hlink>
      <a:folHlink>
        <a:srgbClr val="6C606A"/>
      </a:folHlink>
    </a:clrScheme>
    <a:fontScheme name="Banded">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nded">
      <a:fillStyleLst>
        <a:solidFill>
          <a:schemeClr val="phClr"/>
        </a:solidFill>
        <a:gradFill rotWithShape="1">
          <a:gsLst>
            <a:gs pos="0">
              <a:schemeClr val="phClr">
                <a:tint val="65000"/>
                <a:satMod val="120000"/>
                <a:lumMod val="107000"/>
              </a:schemeClr>
            </a:gs>
            <a:gs pos="50000">
              <a:schemeClr val="phClr">
                <a:tint val="70000"/>
                <a:satMod val="124000"/>
                <a:lumMod val="103000"/>
              </a:schemeClr>
            </a:gs>
            <a:gs pos="100000">
              <a:schemeClr val="phClr">
                <a:tint val="85000"/>
                <a:satMod val="120000"/>
                <a:lumMod val="100000"/>
              </a:schemeClr>
            </a:gs>
          </a:gsLst>
          <a:lin ang="5400000" scaled="0"/>
        </a:gradFill>
        <a:gradFill rotWithShape="1">
          <a:gsLst>
            <a:gs pos="0">
              <a:schemeClr val="phClr">
                <a:tint val="85000"/>
                <a:shade val="98000"/>
                <a:satMod val="110000"/>
                <a:lumMod val="103000"/>
              </a:schemeClr>
            </a:gs>
            <a:gs pos="50000">
              <a:schemeClr val="phClr">
                <a:shade val="85000"/>
                <a:satMod val="105000"/>
                <a:lumMod val="100000"/>
              </a:schemeClr>
            </a:gs>
            <a:gs pos="100000">
              <a:schemeClr val="phClr">
                <a:shade val="60000"/>
                <a:satMod val="12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15875" dir="5400000" algn="ctr" rotWithShape="0">
              <a:srgbClr val="000000">
                <a:alpha val="68000"/>
              </a:srgbClr>
            </a:outerShdw>
          </a:effectLst>
        </a:effectStyle>
        <a:effectStyle>
          <a:effectLst>
            <a:outerShdw blurRad="88900" dist="27940" dir="5400000" algn="ctr" rotWithShape="0">
              <a:srgbClr val="000000">
                <a:alpha val="63000"/>
              </a:srgbClr>
            </a:outerShdw>
          </a:effectLst>
        </a:effectStyle>
      </a:effectStyleLst>
      <a:bgFillStyleLst>
        <a:solidFill>
          <a:schemeClr val="phClr"/>
        </a:solidFill>
        <a:blipFill rotWithShape="1">
          <a:blip xmlns:r="http://schemas.openxmlformats.org/officeDocument/2006/relationships" r:embed="rId1">
            <a:duotone>
              <a:schemeClr val="phClr"/>
              <a:schemeClr val="phClr">
                <a:shade val="91000"/>
                <a:satMod val="105000"/>
              </a:schemeClr>
            </a:duotone>
          </a:blip>
          <a:tile tx="0" ty="0" sx="100000" sy="100000" flip="none" algn="tl"/>
        </a:blipFill>
        <a:gradFill rotWithShape="1">
          <a:gsLst>
            <a:gs pos="0">
              <a:schemeClr val="phClr">
                <a:tint val="100000"/>
                <a:shade val="0"/>
                <a:satMod val="100000"/>
              </a:schemeClr>
            </a:gs>
            <a:gs pos="100000">
              <a:schemeClr val="phClr">
                <a:shade val="10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Banded" id="{98DFF888-2449-4D28-977C-6306C017633E}" vid="{9792607F-9579-4224-82FF-9C88C3E1E53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TM03090430[[fn=Banded]]</Template>
  <TotalTime>1602</TotalTime>
  <Words>1886</Words>
  <Application>Microsoft Office PowerPoint</Application>
  <PresentationFormat>On-screen Show (4:3)</PresentationFormat>
  <Paragraphs>129</Paragraphs>
  <Slides>28</Slides>
  <Notes>1</Notes>
  <HiddenSlides>1</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28</vt:i4>
      </vt:variant>
    </vt:vector>
  </HeadingPairs>
  <TitlesOfParts>
    <vt:vector size="36" baseType="lpstr">
      <vt:lpstr>Calibri</vt:lpstr>
      <vt:lpstr>Corbel</vt:lpstr>
      <vt:lpstr>Gill Sans MT</vt:lpstr>
      <vt:lpstr>inherit</vt:lpstr>
      <vt:lpstr>Symbol</vt:lpstr>
      <vt:lpstr>Times New Roman</vt:lpstr>
      <vt:lpstr>Wingdings</vt:lpstr>
      <vt:lpstr>Banded</vt:lpstr>
      <vt:lpstr>PowerPoint Presentation</vt:lpstr>
      <vt:lpstr>Welcome</vt:lpstr>
      <vt:lpstr>Practicalities</vt:lpstr>
      <vt:lpstr>Practicalities continued</vt:lpstr>
      <vt:lpstr>Daily Timetable</vt:lpstr>
      <vt:lpstr>P.E.</vt:lpstr>
      <vt:lpstr>Behaviour ”pupils behave well and show great respect for one another” (OFSTED 2026) </vt:lpstr>
      <vt:lpstr>Behaviour Continued</vt:lpstr>
      <vt:lpstr>Attendance- 98%</vt:lpstr>
      <vt:lpstr>Home Learning</vt:lpstr>
      <vt:lpstr>Home Learning</vt:lpstr>
      <vt:lpstr>DAILY Reading / Reading Planners</vt:lpstr>
      <vt:lpstr>INSPECTION FINDINGS</vt:lpstr>
      <vt:lpstr>Expected Outcomes for Year 2 in Reading</vt:lpstr>
      <vt:lpstr>Expected Outcomes for Year 2 in Reading (cont.)</vt:lpstr>
      <vt:lpstr>Expected Outcomes for Year 2 in Writing</vt:lpstr>
      <vt:lpstr>Expected Outcomes for Year 2 in Writing (cont.)</vt:lpstr>
      <vt:lpstr>Expected Outcomes for Year 2 in Maths</vt:lpstr>
      <vt:lpstr>Staying safe online</vt:lpstr>
      <vt:lpstr>Statutory Tests</vt:lpstr>
      <vt:lpstr>Enrichment Activities</vt:lpstr>
      <vt:lpstr>KS1 Marking Policy</vt:lpstr>
      <vt:lpstr>Reporting to Parents </vt:lpstr>
      <vt:lpstr>Open door policy</vt:lpstr>
      <vt:lpstr>Who to contact</vt:lpstr>
      <vt:lpstr>HOW CAN YOU SUPPORT?</vt:lpstr>
      <vt:lpstr>A day in the life of year 2 </vt:lpstr>
      <vt:lpstr>Thank You  Any questions?  LOVE LEARNING. LOVE GOD. LOVE ONE ANOTHER.  “Let all that you do be done in love” (1Corinthians 16:14)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 Bimpson</dc:creator>
  <cp:lastModifiedBy>C Siddall</cp:lastModifiedBy>
  <cp:revision>137</cp:revision>
  <dcterms:created xsi:type="dcterms:W3CDTF">2015-08-22T11:20:26Z</dcterms:created>
  <dcterms:modified xsi:type="dcterms:W3CDTF">2026-09-10T07:30:50Z</dcterms:modified>
</cp:coreProperties>
</file>