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64" r:id="rId1"/>
  </p:sldMasterIdLst>
  <p:notesMasterIdLst>
    <p:notesMasterId r:id="rId30"/>
  </p:notesMasterIdLst>
  <p:sldIdLst>
    <p:sldId id="256" r:id="rId2"/>
    <p:sldId id="271" r:id="rId3"/>
    <p:sldId id="304" r:id="rId4"/>
    <p:sldId id="264" r:id="rId5"/>
    <p:sldId id="265" r:id="rId6"/>
    <p:sldId id="293" r:id="rId7"/>
    <p:sldId id="266" r:id="rId8"/>
    <p:sldId id="259" r:id="rId9"/>
    <p:sldId id="270" r:id="rId10"/>
    <p:sldId id="301" r:id="rId11"/>
    <p:sldId id="261" r:id="rId12"/>
    <p:sldId id="294" r:id="rId13"/>
    <p:sldId id="260" r:id="rId14"/>
    <p:sldId id="303" r:id="rId15"/>
    <p:sldId id="276" r:id="rId16"/>
    <p:sldId id="292" r:id="rId17"/>
    <p:sldId id="277" r:id="rId18"/>
    <p:sldId id="291" r:id="rId19"/>
    <p:sldId id="297" r:id="rId20"/>
    <p:sldId id="286" r:id="rId21"/>
    <p:sldId id="295" r:id="rId22"/>
    <p:sldId id="288" r:id="rId23"/>
    <p:sldId id="263" r:id="rId24"/>
    <p:sldId id="262" r:id="rId25"/>
    <p:sldId id="299" r:id="rId26"/>
    <p:sldId id="302" r:id="rId27"/>
    <p:sldId id="296" r:id="rId28"/>
    <p:sldId id="268"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1A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122" autoAdjust="0"/>
    <p:restoredTop sz="94575" autoAdjust="0"/>
  </p:normalViewPr>
  <p:slideViewPr>
    <p:cSldViewPr>
      <p:cViewPr varScale="1">
        <p:scale>
          <a:sx n="111" d="100"/>
          <a:sy n="111" d="100"/>
        </p:scale>
        <p:origin x="1416" y="96"/>
      </p:cViewPr>
      <p:guideLst>
        <p:guide orient="horz" pos="2160"/>
        <p:guide pos="2880"/>
      </p:guideLst>
    </p:cSldViewPr>
  </p:slideViewPr>
  <p:notesTextViewPr>
    <p:cViewPr>
      <p:scale>
        <a:sx n="1" d="1"/>
        <a:sy n="1" d="1"/>
      </p:scale>
      <p:origin x="0" y="0"/>
    </p:cViewPr>
  </p:notesTextViewPr>
  <p:sorterViewPr>
    <p:cViewPr>
      <p:scale>
        <a:sx n="100" d="100"/>
        <a:sy n="100" d="100"/>
      </p:scale>
      <p:origin x="0" y="324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EF4498-3E48-45FC-8365-F04B29D027F3}" type="datetimeFigureOut">
              <a:rPr lang="en-GB" smtClean="0"/>
              <a:t>06/09/2026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0FD776-F963-413F-A9FA-28D5A60D4587}" type="slidenum">
              <a:rPr lang="en-GB" smtClean="0"/>
              <a:t>‹#›</a:t>
            </a:fld>
            <a:endParaRPr lang="en-GB"/>
          </a:p>
        </p:txBody>
      </p:sp>
    </p:spTree>
    <p:extLst>
      <p:ext uri="{BB962C8B-B14F-4D97-AF65-F5344CB8AC3E}">
        <p14:creationId xmlns:p14="http://schemas.microsoft.com/office/powerpoint/2010/main" val="39499677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D0FD776-F963-413F-A9FA-28D5A60D4587}" type="slidenum">
              <a:rPr lang="en-GB" smtClean="0"/>
              <a:t>8</a:t>
            </a:fld>
            <a:endParaRPr lang="en-GB"/>
          </a:p>
        </p:txBody>
      </p:sp>
    </p:spTree>
    <p:extLst>
      <p:ext uri="{BB962C8B-B14F-4D97-AF65-F5344CB8AC3E}">
        <p14:creationId xmlns:p14="http://schemas.microsoft.com/office/powerpoint/2010/main" val="13201106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74319" y="2166365"/>
            <a:ext cx="8603674" cy="1739347"/>
          </a:xfrm>
        </p:spPr>
        <p:txBody>
          <a:bodyPr tIns="45720" bIns="45720" anchor="ctr">
            <a:normAutofit/>
          </a:bodyPr>
          <a:lstStyle>
            <a:lvl1pPr algn="ctr">
              <a:lnSpc>
                <a:spcPct val="80000"/>
              </a:lnSpc>
              <a:defRPr sz="6000" spc="0" baseline="0"/>
            </a:lvl1pPr>
          </a:lstStyle>
          <a:p>
            <a:r>
              <a:rPr lang="en-GB"/>
              <a:t>Click to edit Master title style</a:t>
            </a:r>
            <a:endParaRPr lang="en-US" dirty="0"/>
          </a:p>
        </p:txBody>
      </p:sp>
      <p:sp>
        <p:nvSpPr>
          <p:cNvPr id="3" name="Subtitle 2"/>
          <p:cNvSpPr>
            <a:spLocks noGrp="1"/>
          </p:cNvSpPr>
          <p:nvPr>
            <p:ph type="subTitle" idx="1"/>
          </p:nvPr>
        </p:nvSpPr>
        <p:spPr>
          <a:xfrm>
            <a:off x="1143000" y="3970315"/>
            <a:ext cx="6858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pPr>
              <a:defRPr/>
            </a:pPr>
            <a:fld id="{8879BB2E-AF31-418B-9D62-9553C829ED78}" type="datetimeFigureOut">
              <a:rPr lang="en-GB" smtClean="0"/>
              <a:pPr>
                <a:defRPr/>
              </a:pPr>
              <a:t>06/09/2026</a:t>
            </a:fld>
            <a:endParaRPr lang="en-GB" dirty="0"/>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7D3E16ED-4A4B-463D-8F79-E683D92211BD}" type="slidenum">
              <a:rPr lang="en-GB" smtClean="0"/>
              <a:pPr>
                <a:defRPr/>
              </a:pPr>
              <a:t>‹#›</a:t>
            </a:fld>
            <a:endParaRPr lang="en-GB" dirty="0"/>
          </a:p>
        </p:txBody>
      </p:sp>
    </p:spTree>
    <p:extLst>
      <p:ext uri="{BB962C8B-B14F-4D97-AF65-F5344CB8AC3E}">
        <p14:creationId xmlns:p14="http://schemas.microsoft.com/office/powerpoint/2010/main" val="1339588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pPr>
              <a:defRPr/>
            </a:pPr>
            <a:fld id="{F1D0F35F-6211-4736-BC1E-C2207FE50ABE}" type="datetimeFigureOut">
              <a:rPr lang="en-GB" smtClean="0"/>
              <a:pPr>
                <a:defRPr/>
              </a:pPr>
              <a:t>06/09/2026</a:t>
            </a:fld>
            <a:endParaRPr lang="en-GB" dirty="0"/>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54D664E3-DB9F-43A8-A515-F070FCB5EE7C}" type="slidenum">
              <a:rPr lang="en-GB" smtClean="0"/>
              <a:pPr>
                <a:defRPr/>
              </a:pPr>
              <a:t>‹#›</a:t>
            </a:fld>
            <a:endParaRPr lang="en-GB" dirty="0"/>
          </a:p>
        </p:txBody>
      </p:sp>
    </p:spTree>
    <p:extLst>
      <p:ext uri="{BB962C8B-B14F-4D97-AF65-F5344CB8AC3E}">
        <p14:creationId xmlns:p14="http://schemas.microsoft.com/office/powerpoint/2010/main" val="4019236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764484" y="0"/>
            <a:ext cx="20574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870468" y="609600"/>
            <a:ext cx="1801785" cy="56388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609600"/>
            <a:ext cx="5979968" cy="56388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628650" y="6422855"/>
            <a:ext cx="2057397" cy="365125"/>
          </a:xfrm>
        </p:spPr>
        <p:txBody>
          <a:bodyPr/>
          <a:lstStyle/>
          <a:p>
            <a:pPr>
              <a:defRPr/>
            </a:pPr>
            <a:fld id="{F1D0F35F-6211-4736-BC1E-C2207FE50ABE}" type="datetimeFigureOut">
              <a:rPr lang="en-GB" smtClean="0"/>
              <a:pPr>
                <a:defRPr/>
              </a:pPr>
              <a:t>06/09/2026</a:t>
            </a:fld>
            <a:endParaRPr lang="en-GB" dirty="0"/>
          </a:p>
        </p:txBody>
      </p:sp>
      <p:sp>
        <p:nvSpPr>
          <p:cNvPr id="5" name="Footer Placeholder 4"/>
          <p:cNvSpPr>
            <a:spLocks noGrp="1"/>
          </p:cNvSpPr>
          <p:nvPr>
            <p:ph type="ftr" sz="quarter" idx="11"/>
          </p:nvPr>
        </p:nvSpPr>
        <p:spPr>
          <a:xfrm>
            <a:off x="2832102" y="6422855"/>
            <a:ext cx="3209752" cy="365125"/>
          </a:xfrm>
        </p:spPr>
        <p:txBody>
          <a:bodyPr/>
          <a:lstStyle/>
          <a:p>
            <a:pPr>
              <a:defRPr/>
            </a:pPr>
            <a:endParaRPr lang="en-GB"/>
          </a:p>
        </p:txBody>
      </p:sp>
      <p:sp>
        <p:nvSpPr>
          <p:cNvPr id="6" name="Slide Number Placeholder 5"/>
          <p:cNvSpPr>
            <a:spLocks noGrp="1"/>
          </p:cNvSpPr>
          <p:nvPr>
            <p:ph type="sldNum" sz="quarter" idx="12"/>
          </p:nvPr>
        </p:nvSpPr>
        <p:spPr>
          <a:xfrm>
            <a:off x="6054787" y="6422855"/>
            <a:ext cx="659819" cy="365125"/>
          </a:xfrm>
        </p:spPr>
        <p:txBody>
          <a:bodyPr/>
          <a:lstStyle/>
          <a:p>
            <a:pPr>
              <a:defRPr/>
            </a:pPr>
            <a:fld id="{54D664E3-DB9F-43A8-A515-F070FCB5EE7C}" type="slidenum">
              <a:rPr lang="en-GB" smtClean="0"/>
              <a:pPr>
                <a:defRPr/>
              </a:pPr>
              <a:t>‹#›</a:t>
            </a:fld>
            <a:endParaRPr lang="en-GB" dirty="0"/>
          </a:p>
        </p:txBody>
      </p:sp>
    </p:spTree>
    <p:extLst>
      <p:ext uri="{BB962C8B-B14F-4D97-AF65-F5344CB8AC3E}">
        <p14:creationId xmlns:p14="http://schemas.microsoft.com/office/powerpoint/2010/main" val="1038396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pPr>
              <a:defRPr/>
            </a:pPr>
            <a:fld id="{F1D0F35F-6211-4736-BC1E-C2207FE50ABE}" type="datetimeFigureOut">
              <a:rPr lang="en-GB" smtClean="0"/>
              <a:pPr>
                <a:defRPr/>
              </a:pPr>
              <a:t>06/09/2026</a:t>
            </a:fld>
            <a:endParaRPr lang="en-GB" dirty="0"/>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54D664E3-DB9F-43A8-A515-F070FCB5EE7C}" type="slidenum">
              <a:rPr lang="en-GB" smtClean="0"/>
              <a:pPr>
                <a:defRPr/>
              </a:pPr>
              <a:t>‹#›</a:t>
            </a:fld>
            <a:endParaRPr lang="en-GB" dirty="0"/>
          </a:p>
        </p:txBody>
      </p:sp>
    </p:spTree>
    <p:extLst>
      <p:ext uri="{BB962C8B-B14F-4D97-AF65-F5344CB8AC3E}">
        <p14:creationId xmlns:p14="http://schemas.microsoft.com/office/powerpoint/2010/main" val="3679057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4893" y="2208879"/>
            <a:ext cx="7886700" cy="1676400"/>
          </a:xfrm>
        </p:spPr>
        <p:txBody>
          <a:bodyPr anchor="ctr">
            <a:noAutofit/>
          </a:bodyPr>
          <a:lstStyle>
            <a:lvl1pPr algn="ctr">
              <a:lnSpc>
                <a:spcPct val="80000"/>
              </a:lnSpc>
              <a:defRPr sz="6000" b="0" spc="0" baseline="0">
                <a:solidFill>
                  <a:schemeClr val="bg1"/>
                </a:solidFill>
              </a:defRPr>
            </a:lvl1pPr>
          </a:lstStyle>
          <a:p>
            <a:r>
              <a:rPr lang="en-GB"/>
              <a:t>Click to edit Master title style</a:t>
            </a:r>
            <a:endParaRPr lang="en-US" dirty="0"/>
          </a:p>
        </p:txBody>
      </p:sp>
      <p:sp>
        <p:nvSpPr>
          <p:cNvPr id="3" name="Text Placeholder 2"/>
          <p:cNvSpPr>
            <a:spLocks noGrp="1"/>
          </p:cNvSpPr>
          <p:nvPr>
            <p:ph type="body" idx="1"/>
          </p:nvPr>
        </p:nvSpPr>
        <p:spPr>
          <a:xfrm>
            <a:off x="624893" y="3984400"/>
            <a:ext cx="78867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pPr>
              <a:defRPr/>
            </a:pPr>
            <a:fld id="{B6C40AFF-7FC5-4EC5-B186-C5ACFA7418F2}" type="datetimeFigureOut">
              <a:rPr lang="en-GB" smtClean="0"/>
              <a:pPr>
                <a:defRPr/>
              </a:pPr>
              <a:t>06/09/2026</a:t>
            </a:fld>
            <a:endParaRPr lang="en-GB" dirty="0"/>
          </a:p>
        </p:txBody>
      </p:sp>
      <p:sp>
        <p:nvSpPr>
          <p:cNvPr id="5" name="Footer Placeholder 4"/>
          <p:cNvSpPr>
            <a:spLocks noGrp="1"/>
          </p:cNvSpPr>
          <p:nvPr>
            <p:ph type="ftr" sz="quarter" idx="11"/>
          </p:nvPr>
        </p:nvSpPr>
        <p:spPr/>
        <p:txBody>
          <a:bodyPr/>
          <a:lstStyle>
            <a:lvl1pPr>
              <a:defRPr>
                <a:solidFill>
                  <a:schemeClr val="tx2"/>
                </a:solidFill>
              </a:defRPr>
            </a:lvl1pPr>
          </a:lstStyle>
          <a:p>
            <a:pPr>
              <a:defRPr/>
            </a:pPr>
            <a:endParaRPr lang="en-GB"/>
          </a:p>
        </p:txBody>
      </p:sp>
      <p:sp>
        <p:nvSpPr>
          <p:cNvPr id="6" name="Slide Number Placeholder 5"/>
          <p:cNvSpPr>
            <a:spLocks noGrp="1"/>
          </p:cNvSpPr>
          <p:nvPr>
            <p:ph type="sldNum" sz="quarter" idx="12"/>
          </p:nvPr>
        </p:nvSpPr>
        <p:spPr/>
        <p:txBody>
          <a:bodyPr/>
          <a:lstStyle>
            <a:lvl1pPr>
              <a:defRPr>
                <a:solidFill>
                  <a:schemeClr val="tx2"/>
                </a:solidFill>
              </a:defRPr>
            </a:lvl1pPr>
          </a:lstStyle>
          <a:p>
            <a:pPr>
              <a:defRPr/>
            </a:pPr>
            <a:fld id="{AB42B4D1-6252-47BA-AE1B-68836A9ADAF8}" type="slidenum">
              <a:rPr lang="en-GB" smtClean="0"/>
              <a:pPr>
                <a:defRPr/>
              </a:pPr>
              <a:t>‹#›</a:t>
            </a:fld>
            <a:endParaRPr lang="en-GB" dirty="0"/>
          </a:p>
        </p:txBody>
      </p:sp>
    </p:spTree>
    <p:extLst>
      <p:ext uri="{BB962C8B-B14F-4D97-AF65-F5344CB8AC3E}">
        <p14:creationId xmlns:p14="http://schemas.microsoft.com/office/powerpoint/2010/main" val="4218732751"/>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85797"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800600"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pPr>
              <a:defRPr/>
            </a:pPr>
            <a:fld id="{F1D0F35F-6211-4736-BC1E-C2207FE50ABE}" type="datetimeFigureOut">
              <a:rPr lang="en-GB" smtClean="0"/>
              <a:pPr>
                <a:defRPr/>
              </a:pPr>
              <a:t>06/09/2026</a:t>
            </a:fld>
            <a:endParaRPr lang="en-GB" dirty="0"/>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54D664E3-DB9F-43A8-A515-F070FCB5EE7C}" type="slidenum">
              <a:rPr lang="en-GB" smtClean="0"/>
              <a:pPr>
                <a:defRPr/>
              </a:pPr>
              <a:t>‹#›</a:t>
            </a:fld>
            <a:endParaRPr lang="en-GB" dirty="0"/>
          </a:p>
        </p:txBody>
      </p:sp>
    </p:spTree>
    <p:extLst>
      <p:ext uri="{BB962C8B-B14F-4D97-AF65-F5344CB8AC3E}">
        <p14:creationId xmlns:p14="http://schemas.microsoft.com/office/powerpoint/2010/main" val="675932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a:t>Click to edit Master title style</a:t>
            </a:r>
            <a:endParaRPr lang="en-US" dirty="0"/>
          </a:p>
        </p:txBody>
      </p:sp>
      <p:sp>
        <p:nvSpPr>
          <p:cNvPr id="3" name="Text Placeholder 2"/>
          <p:cNvSpPr>
            <a:spLocks noGrp="1"/>
          </p:cNvSpPr>
          <p:nvPr>
            <p:ph type="body" idx="1"/>
          </p:nvPr>
        </p:nvSpPr>
        <p:spPr>
          <a:xfrm>
            <a:off x="685800"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85800" y="2656566"/>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800428"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800428" y="2656564"/>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pPr>
              <a:defRPr/>
            </a:pPr>
            <a:fld id="{F1D0F35F-6211-4736-BC1E-C2207FE50ABE}" type="datetimeFigureOut">
              <a:rPr lang="en-GB" smtClean="0"/>
              <a:pPr>
                <a:defRPr/>
              </a:pPr>
              <a:t>06/09/2026</a:t>
            </a:fld>
            <a:endParaRPr lang="en-GB" dirty="0"/>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pPr>
              <a:defRPr/>
            </a:pPr>
            <a:fld id="{54D664E3-DB9F-43A8-A515-F070FCB5EE7C}" type="slidenum">
              <a:rPr lang="en-GB" smtClean="0"/>
              <a:pPr>
                <a:defRPr/>
              </a:pPr>
              <a:t>‹#›</a:t>
            </a:fld>
            <a:endParaRPr lang="en-GB" dirty="0"/>
          </a:p>
        </p:txBody>
      </p:sp>
    </p:spTree>
    <p:extLst>
      <p:ext uri="{BB962C8B-B14F-4D97-AF65-F5344CB8AC3E}">
        <p14:creationId xmlns:p14="http://schemas.microsoft.com/office/powerpoint/2010/main" val="3505420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pPr>
              <a:defRPr/>
            </a:pPr>
            <a:fld id="{E098F19F-5734-4EFC-8165-FBD3ACD146C2}" type="datetimeFigureOut">
              <a:rPr lang="en-GB" smtClean="0"/>
              <a:pPr>
                <a:defRPr/>
              </a:pPr>
              <a:t>06/09/2026</a:t>
            </a:fld>
            <a:endParaRPr lang="en-GB" dirty="0"/>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pPr>
              <a:defRPr/>
            </a:pPr>
            <a:fld id="{731E8955-D755-47C7-BE3B-E036C757E4F2}" type="slidenum">
              <a:rPr lang="en-GB" smtClean="0"/>
              <a:pPr>
                <a:defRPr/>
              </a:pPr>
              <a:t>‹#›</a:t>
            </a:fld>
            <a:endParaRPr lang="en-GB" dirty="0"/>
          </a:p>
        </p:txBody>
      </p:sp>
    </p:spTree>
    <p:extLst>
      <p:ext uri="{BB962C8B-B14F-4D97-AF65-F5344CB8AC3E}">
        <p14:creationId xmlns:p14="http://schemas.microsoft.com/office/powerpoint/2010/main" val="2930142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93428DB-2A9E-424B-A9B7-ED575F3AFF5E}" type="datetimeFigureOut">
              <a:rPr lang="en-GB" smtClean="0"/>
              <a:pPr>
                <a:defRPr/>
              </a:pPr>
              <a:t>06/09/2026</a:t>
            </a:fld>
            <a:endParaRPr lang="en-GB" dirty="0"/>
          </a:p>
        </p:txBody>
      </p:sp>
      <p:sp>
        <p:nvSpPr>
          <p:cNvPr id="3" name="Footer Placeholder 2"/>
          <p:cNvSpPr>
            <a:spLocks noGrp="1"/>
          </p:cNvSpPr>
          <p:nvPr>
            <p:ph type="ftr" sz="quarter" idx="11"/>
          </p:nvPr>
        </p:nvSpPr>
        <p:spPr/>
        <p:txBody>
          <a:bodyPr/>
          <a:lstStyle/>
          <a:p>
            <a:pPr>
              <a:defRPr/>
            </a:pPr>
            <a:endParaRPr lang="en-GB"/>
          </a:p>
        </p:txBody>
      </p:sp>
      <p:sp>
        <p:nvSpPr>
          <p:cNvPr id="4" name="Slide Number Placeholder 3"/>
          <p:cNvSpPr>
            <a:spLocks noGrp="1"/>
          </p:cNvSpPr>
          <p:nvPr>
            <p:ph type="sldNum" sz="quarter" idx="12"/>
          </p:nvPr>
        </p:nvSpPr>
        <p:spPr/>
        <p:txBody>
          <a:bodyPr/>
          <a:lstStyle/>
          <a:p>
            <a:pPr>
              <a:defRPr/>
            </a:pPr>
            <a:fld id="{C7716C80-A5B4-445A-A244-7ED79F5A5013}" type="slidenum">
              <a:rPr lang="en-GB" smtClean="0"/>
              <a:pPr>
                <a:defRPr/>
              </a:pPr>
              <a:t>‹#›</a:t>
            </a:fld>
            <a:endParaRPr lang="en-GB" dirty="0"/>
          </a:p>
        </p:txBody>
      </p:sp>
    </p:spTree>
    <p:extLst>
      <p:ext uri="{BB962C8B-B14F-4D97-AF65-F5344CB8AC3E}">
        <p14:creationId xmlns:p14="http://schemas.microsoft.com/office/powerpoint/2010/main" val="53558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a:xfrm>
            <a:off x="685800" y="2148840"/>
            <a:ext cx="4572000" cy="38404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5892568" y="2147487"/>
            <a:ext cx="2560320" cy="3432319"/>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pPr>
              <a:defRPr/>
            </a:pPr>
            <a:fld id="{F1D0F35F-6211-4736-BC1E-C2207FE50ABE}" type="datetimeFigureOut">
              <a:rPr lang="en-GB" smtClean="0"/>
              <a:pPr>
                <a:defRPr/>
              </a:pPr>
              <a:t>06/09/2026</a:t>
            </a:fld>
            <a:endParaRPr lang="en-GB" dirty="0"/>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54D664E3-DB9F-43A8-A515-F070FCB5EE7C}" type="slidenum">
              <a:rPr lang="en-GB" smtClean="0"/>
              <a:pPr>
                <a:defRPr/>
              </a:pPr>
              <a:t>‹#›</a:t>
            </a:fld>
            <a:endParaRPr lang="en-GB" dirty="0"/>
          </a:p>
        </p:txBody>
      </p:sp>
    </p:spTree>
    <p:extLst>
      <p:ext uri="{BB962C8B-B14F-4D97-AF65-F5344CB8AC3E}">
        <p14:creationId xmlns:p14="http://schemas.microsoft.com/office/powerpoint/2010/main" val="1738096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Click to edit Master title style</a:t>
            </a:r>
            <a:endParaRPr lang="en-US" dirty="0"/>
          </a:p>
        </p:txBody>
      </p:sp>
      <p:sp>
        <p:nvSpPr>
          <p:cNvPr id="3" name="Picture Placeholder 2"/>
          <p:cNvSpPr>
            <a:spLocks noGrp="1" noChangeAspect="1"/>
          </p:cNvSpPr>
          <p:nvPr>
            <p:ph type="pic" idx="1"/>
          </p:nvPr>
        </p:nvSpPr>
        <p:spPr>
          <a:xfrm>
            <a:off x="685800" y="2211494"/>
            <a:ext cx="4754880" cy="384048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5885351" y="2150621"/>
            <a:ext cx="2560320" cy="3429000"/>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pPr>
              <a:defRPr/>
            </a:pPr>
            <a:fld id="{F1D0F35F-6211-4736-BC1E-C2207FE50ABE}" type="datetimeFigureOut">
              <a:rPr lang="en-GB" smtClean="0"/>
              <a:pPr>
                <a:defRPr/>
              </a:pPr>
              <a:t>06/09/2026</a:t>
            </a:fld>
            <a:endParaRPr lang="en-GB" dirty="0"/>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54D664E3-DB9F-43A8-A515-F070FCB5EE7C}" type="slidenum">
              <a:rPr lang="en-GB" smtClean="0"/>
              <a:pPr>
                <a:defRPr/>
              </a:pPr>
              <a:t>‹#›</a:t>
            </a:fld>
            <a:endParaRPr lang="en-GB" dirty="0"/>
          </a:p>
        </p:txBody>
      </p:sp>
    </p:spTree>
    <p:extLst>
      <p:ext uri="{BB962C8B-B14F-4D97-AF65-F5344CB8AC3E}">
        <p14:creationId xmlns:p14="http://schemas.microsoft.com/office/powerpoint/2010/main" val="1273958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362" y="176109"/>
            <a:ext cx="9141714"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685019" y="284176"/>
            <a:ext cx="7772400" cy="1508760"/>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85019" y="2011680"/>
            <a:ext cx="7772400" cy="420624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81557" y="6422855"/>
            <a:ext cx="2595043" cy="365125"/>
          </a:xfrm>
          <a:prstGeom prst="rect">
            <a:avLst/>
          </a:prstGeom>
        </p:spPr>
        <p:txBody>
          <a:bodyPr vert="horz" lIns="91440" tIns="45720" rIns="45720" bIns="45720" rtlCol="0" anchor="ctr"/>
          <a:lstStyle>
            <a:lvl1pPr algn="l">
              <a:defRPr sz="1050">
                <a:solidFill>
                  <a:schemeClr val="tx1"/>
                </a:solidFill>
              </a:defRPr>
            </a:lvl1pPr>
          </a:lstStyle>
          <a:p>
            <a:pPr>
              <a:defRPr/>
            </a:pPr>
            <a:fld id="{F1D0F35F-6211-4736-BC1E-C2207FE50ABE}" type="datetimeFigureOut">
              <a:rPr lang="en-GB" smtClean="0"/>
              <a:pPr>
                <a:defRPr/>
              </a:pPr>
              <a:t>06/09/2026</a:t>
            </a:fld>
            <a:endParaRPr lang="en-GB" dirty="0"/>
          </a:p>
        </p:txBody>
      </p:sp>
      <p:sp>
        <p:nvSpPr>
          <p:cNvPr id="5" name="Footer Placeholder 4"/>
          <p:cNvSpPr>
            <a:spLocks noGrp="1"/>
          </p:cNvSpPr>
          <p:nvPr>
            <p:ph type="ftr" sz="quarter" idx="3"/>
          </p:nvPr>
        </p:nvSpPr>
        <p:spPr>
          <a:xfrm>
            <a:off x="4191000" y="6422855"/>
            <a:ext cx="4060627" cy="365125"/>
          </a:xfrm>
          <a:prstGeom prst="rect">
            <a:avLst/>
          </a:prstGeom>
        </p:spPr>
        <p:txBody>
          <a:bodyPr vert="horz" lIns="91440" tIns="45720" rIns="91440" bIns="45720" rtlCol="0" anchor="ctr"/>
          <a:lstStyle>
            <a:lvl1pPr algn="r">
              <a:defRPr sz="1050">
                <a:solidFill>
                  <a:schemeClr val="tx1"/>
                </a:solidFill>
              </a:defRPr>
            </a:lvl1pPr>
          </a:lstStyle>
          <a:p>
            <a:pPr>
              <a:defRPr/>
            </a:pPr>
            <a:endParaRPr lang="en-GB"/>
          </a:p>
        </p:txBody>
      </p:sp>
      <p:sp>
        <p:nvSpPr>
          <p:cNvPr id="6" name="Slide Number Placeholder 5"/>
          <p:cNvSpPr>
            <a:spLocks noGrp="1"/>
          </p:cNvSpPr>
          <p:nvPr>
            <p:ph type="sldNum" sz="quarter" idx="4"/>
          </p:nvPr>
        </p:nvSpPr>
        <p:spPr>
          <a:xfrm>
            <a:off x="8265139" y="6422855"/>
            <a:ext cx="709698" cy="365125"/>
          </a:xfrm>
          <a:prstGeom prst="rect">
            <a:avLst/>
          </a:prstGeom>
        </p:spPr>
        <p:txBody>
          <a:bodyPr vert="horz" lIns="45720" tIns="45720" rIns="91440" bIns="45720" rtlCol="0" anchor="ctr"/>
          <a:lstStyle>
            <a:lvl1pPr algn="l">
              <a:defRPr sz="1200" b="0">
                <a:solidFill>
                  <a:schemeClr val="tx1"/>
                </a:solidFill>
              </a:defRPr>
            </a:lvl1pPr>
          </a:lstStyle>
          <a:p>
            <a:pPr>
              <a:defRPr/>
            </a:pPr>
            <a:fld id="{54D664E3-DB9F-43A8-A515-F070FCB5EE7C}" type="slidenum">
              <a:rPr lang="en-GB" smtClean="0"/>
              <a:pPr>
                <a:defRPr/>
              </a:pPr>
              <a:t>‹#›</a:t>
            </a:fld>
            <a:endParaRPr lang="en-GB" dirty="0"/>
          </a:p>
        </p:txBody>
      </p:sp>
    </p:spTree>
    <p:extLst>
      <p:ext uri="{BB962C8B-B14F-4D97-AF65-F5344CB8AC3E}">
        <p14:creationId xmlns:p14="http://schemas.microsoft.com/office/powerpoint/2010/main" val="1380298573"/>
      </p:ext>
    </p:extLst>
  </p:cSld>
  <p:clrMap bg1="dk1" tx1="lt1" bg2="dk2" tx2="lt2" accent1="accent1" accent2="accent2" accent3="accent3" accent4="accent4" accent5="accent5" accent6="accent6" hlink="hlink" folHlink="folHlink"/>
  <p:sldLayoutIdLst>
    <p:sldLayoutId id="2147484065" r:id="rId1"/>
    <p:sldLayoutId id="2147484066" r:id="rId2"/>
    <p:sldLayoutId id="2147484067" r:id="rId3"/>
    <p:sldLayoutId id="2147484068" r:id="rId4"/>
    <p:sldLayoutId id="2147484069" r:id="rId5"/>
    <p:sldLayoutId id="2147484070" r:id="rId6"/>
    <p:sldLayoutId id="2147484071" r:id="rId7"/>
    <p:sldLayoutId id="2147484072" r:id="rId8"/>
    <p:sldLayoutId id="2147484073" r:id="rId9"/>
    <p:sldLayoutId id="2147484074" r:id="rId10"/>
    <p:sldLayoutId id="2147484075"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poultonstchadsce.lancs.sch.uk/year-1/"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poultonstchadsce.lancs.sch.uk/safeguarding-children/"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ogo, company name&#10;&#10;Description automatically generated">
            <a:extLst>
              <a:ext uri="{FF2B5EF4-FFF2-40B4-BE49-F238E27FC236}">
                <a16:creationId xmlns:a16="http://schemas.microsoft.com/office/drawing/2014/main" id="{2F5482FD-1A67-505E-F07C-4CF0AC12453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15004" y="2060848"/>
            <a:ext cx="2313992" cy="1823900"/>
          </a:xfrm>
          <a:prstGeom prst="rect">
            <a:avLst/>
          </a:prstGeom>
        </p:spPr>
      </p:pic>
      <p:sp>
        <p:nvSpPr>
          <p:cNvPr id="6" name="TextBox 5">
            <a:extLst>
              <a:ext uri="{FF2B5EF4-FFF2-40B4-BE49-F238E27FC236}">
                <a16:creationId xmlns:a16="http://schemas.microsoft.com/office/drawing/2014/main" id="{3314DA2E-F792-9F86-4246-2F47F77DC83B}"/>
              </a:ext>
            </a:extLst>
          </p:cNvPr>
          <p:cNvSpPr txBox="1"/>
          <p:nvPr/>
        </p:nvSpPr>
        <p:spPr>
          <a:xfrm>
            <a:off x="395536" y="4302278"/>
            <a:ext cx="8352928" cy="1397947"/>
          </a:xfrm>
          <a:prstGeom prst="rect">
            <a:avLst/>
          </a:prstGeom>
          <a:noFill/>
        </p:spPr>
        <p:txBody>
          <a:bodyPr wrap="square">
            <a:spAutoFit/>
          </a:bodyPr>
          <a:lstStyle/>
          <a:p>
            <a:pPr fontAlgn="base">
              <a:lnSpc>
                <a:spcPct val="107000"/>
              </a:lnSpc>
              <a:spcAft>
                <a:spcPts val="800"/>
              </a:spcAft>
            </a:pPr>
            <a:r>
              <a:rPr lang="en-GB" sz="1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Poulton St Chad’s, we believe every child is a gift from God, blessed with their own gifts and talents. It is our mission to ensure children are safe, happy and can thrive. We aim to give our children a love for learning through our engaging curriculum and enrichment opportunities; a love for God within our distinctly Christian setting and a love for one another through our nurturing environment and inclusive relationships.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C5F67882-E410-44A2-80C5-3D703E99EF3F}"/>
              </a:ext>
            </a:extLst>
          </p:cNvPr>
          <p:cNvSpPr txBox="1"/>
          <p:nvPr/>
        </p:nvSpPr>
        <p:spPr>
          <a:xfrm>
            <a:off x="683568" y="691969"/>
            <a:ext cx="8460432" cy="1107996"/>
          </a:xfrm>
          <a:prstGeom prst="rect">
            <a:avLst/>
          </a:prstGeom>
          <a:noFill/>
        </p:spPr>
        <p:txBody>
          <a:bodyPr wrap="square">
            <a:spAutoFit/>
          </a:bodyPr>
          <a:lstStyle/>
          <a:p>
            <a:r>
              <a:rPr lang="en-GB" sz="2800" b="1" dirty="0">
                <a:solidFill>
                  <a:srgbClr val="002060"/>
                </a:solidFill>
                <a:cs typeface="Times New Roman" panose="02020603050405020304" pitchFamily="18" charset="0"/>
              </a:rPr>
              <a:t>LOVE LEARNING. LOVE GOD. LOVE ONE ANOTHER.</a:t>
            </a:r>
          </a:p>
          <a:p>
            <a:pPr algn="ctr"/>
            <a:endParaRPr lang="en-GB" sz="2000" b="1" dirty="0">
              <a:solidFill>
                <a:srgbClr val="002060"/>
              </a:solidFill>
              <a:cs typeface="Times New Roman" panose="02020603050405020304" pitchFamily="18" charset="0"/>
            </a:endParaRPr>
          </a:p>
          <a:p>
            <a:pPr algn="ctr"/>
            <a:r>
              <a:rPr lang="en-GB" sz="1800" b="1" dirty="0">
                <a:solidFill>
                  <a:srgbClr val="002060"/>
                </a:solidFill>
                <a:cs typeface="Times New Roman" panose="02020603050405020304" pitchFamily="18" charset="0"/>
              </a:rPr>
              <a:t>“Let all that you do be done in love” (1 Corinthians 16:14)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B8AA8-832B-49D4-BDD7-8772E5B13E1D}"/>
              </a:ext>
            </a:extLst>
          </p:cNvPr>
          <p:cNvSpPr>
            <a:spLocks noGrp="1"/>
          </p:cNvSpPr>
          <p:nvPr>
            <p:ph type="title"/>
          </p:nvPr>
        </p:nvSpPr>
        <p:spPr/>
        <p:txBody>
          <a:bodyPr/>
          <a:lstStyle/>
          <a:p>
            <a:r>
              <a:rPr lang="en-GB" dirty="0"/>
              <a:t>Attendance- 98%</a:t>
            </a:r>
          </a:p>
        </p:txBody>
      </p:sp>
      <p:sp>
        <p:nvSpPr>
          <p:cNvPr id="3" name="Content Placeholder 2">
            <a:extLst>
              <a:ext uri="{FF2B5EF4-FFF2-40B4-BE49-F238E27FC236}">
                <a16:creationId xmlns:a16="http://schemas.microsoft.com/office/drawing/2014/main" id="{813BEE60-AE61-4A3D-A4C7-CB4994B4C148}"/>
              </a:ext>
            </a:extLst>
          </p:cNvPr>
          <p:cNvSpPr>
            <a:spLocks noGrp="1"/>
          </p:cNvSpPr>
          <p:nvPr>
            <p:ph idx="1"/>
          </p:nvPr>
        </p:nvSpPr>
        <p:spPr>
          <a:xfrm>
            <a:off x="323528" y="1916832"/>
            <a:ext cx="8640960" cy="3283804"/>
          </a:xfrm>
        </p:spPr>
        <p:txBody>
          <a:bodyPr>
            <a:normAutofit/>
          </a:bodyPr>
          <a:lstStyle/>
          <a:p>
            <a:r>
              <a:rPr lang="en-GB" sz="2000" dirty="0">
                <a:latin typeface="+mj-lt"/>
              </a:rPr>
              <a:t>We have updated our attendance policy which is on the website- our target is now 98%. </a:t>
            </a:r>
            <a:r>
              <a:rPr lang="en-GB" sz="2000" dirty="0">
                <a:effectLst/>
                <a:latin typeface="+mj-lt"/>
                <a:ea typeface="Times New Roman" panose="02020603050405020304" pitchFamily="18" charset="0"/>
                <a:cs typeface="Calibri" panose="020F0502020204030204" pitchFamily="34" charset="0"/>
              </a:rPr>
              <a:t>As part of our whole-school approach to achieving this target, we are introducing a termly attendance rewards programme. </a:t>
            </a:r>
          </a:p>
          <a:p>
            <a:pPr>
              <a:lnSpc>
                <a:spcPts val="1500"/>
              </a:lnSpc>
              <a:spcAft>
                <a:spcPts val="800"/>
              </a:spcAft>
            </a:pPr>
            <a:r>
              <a:rPr lang="en-GB" sz="2000" dirty="0">
                <a:effectLst/>
                <a:latin typeface="+mj-lt"/>
                <a:ea typeface="Times New Roman" panose="02020603050405020304" pitchFamily="18" charset="0"/>
                <a:cs typeface="Calibri" panose="020F0502020204030204" pitchFamily="34" charset="0"/>
              </a:rPr>
              <a:t>Children who meet the agreed attendance criteria will receive a Bronze, Silver, or Gold Attendance Certificate each term </a:t>
            </a:r>
          </a:p>
          <a:p>
            <a:pPr>
              <a:lnSpc>
                <a:spcPts val="1500"/>
              </a:lnSpc>
              <a:spcAft>
                <a:spcPts val="800"/>
              </a:spcAft>
            </a:pPr>
            <a:r>
              <a:rPr lang="en-GB" sz="2000" dirty="0">
                <a:latin typeface="+mj-lt"/>
                <a:ea typeface="Times New Roman" panose="02020603050405020304" pitchFamily="18" charset="0"/>
                <a:cs typeface="Calibri" panose="020F0502020204030204" pitchFamily="34" charset="0"/>
              </a:rPr>
              <a:t>A</a:t>
            </a:r>
            <a:r>
              <a:rPr lang="en-GB" sz="2000" dirty="0">
                <a:effectLst/>
                <a:latin typeface="+mj-lt"/>
                <a:ea typeface="Times New Roman" panose="02020603050405020304" pitchFamily="18" charset="0"/>
                <a:cs typeface="Calibri" panose="020F0502020204030204" pitchFamily="34" charset="0"/>
              </a:rPr>
              <a:t>ll children who achieve the relevant attendance threshold will be entered into a prize draw at the end of each term, giving them the opportunity to win a special reward. </a:t>
            </a:r>
            <a:endParaRPr lang="en-GB" sz="2000" dirty="0">
              <a:latin typeface="+mj-lt"/>
              <a:ea typeface="Calibri" panose="020F0502020204030204" pitchFamily="34" charset="0"/>
              <a:cs typeface="Times New Roman" panose="02020603050405020304" pitchFamily="18" charset="0"/>
            </a:endParaRPr>
          </a:p>
          <a:p>
            <a:pPr>
              <a:lnSpc>
                <a:spcPts val="1500"/>
              </a:lnSpc>
              <a:spcAft>
                <a:spcPts val="800"/>
              </a:spcAft>
            </a:pPr>
            <a:r>
              <a:rPr lang="en-GB" sz="2000" dirty="0">
                <a:latin typeface="+mj-lt"/>
                <a:ea typeface="Times New Roman" panose="02020603050405020304" pitchFamily="18" charset="0"/>
                <a:cs typeface="Calibri" panose="020F0502020204030204" pitchFamily="34" charset="0"/>
              </a:rPr>
              <a:t>T</a:t>
            </a:r>
            <a:r>
              <a:rPr lang="en-GB" sz="2000" dirty="0">
                <a:effectLst/>
                <a:latin typeface="+mj-lt"/>
                <a:ea typeface="Times New Roman" panose="02020603050405020304" pitchFamily="18" charset="0"/>
                <a:cs typeface="Calibri" panose="020F0502020204030204" pitchFamily="34" charset="0"/>
              </a:rPr>
              <a:t>here will also be a weekly attendance prize for the class with the highest attendance. We hope this initiative will encourage excellent attendance and celebrate the positive efforts of our pupils and families. </a:t>
            </a:r>
            <a:endParaRPr lang="en-GB" sz="2000" dirty="0">
              <a:effectLst/>
              <a:latin typeface="+mj-lt"/>
              <a:ea typeface="Calibri" panose="020F0502020204030204" pitchFamily="34" charset="0"/>
              <a:cs typeface="Times New Roman" panose="02020603050405020304" pitchFamily="18" charset="0"/>
            </a:endParaRPr>
          </a:p>
          <a:p>
            <a:endParaRPr lang="en-GB" dirty="0"/>
          </a:p>
        </p:txBody>
      </p:sp>
      <p:graphicFrame>
        <p:nvGraphicFramePr>
          <p:cNvPr id="4" name="Table 3">
            <a:extLst>
              <a:ext uri="{FF2B5EF4-FFF2-40B4-BE49-F238E27FC236}">
                <a16:creationId xmlns:a16="http://schemas.microsoft.com/office/drawing/2014/main" id="{92A8105E-F39F-4989-9103-EB6DF8F8356A}"/>
              </a:ext>
            </a:extLst>
          </p:cNvPr>
          <p:cNvGraphicFramePr>
            <a:graphicFrameLocks noGrp="1"/>
          </p:cNvGraphicFramePr>
          <p:nvPr>
            <p:extLst>
              <p:ext uri="{D42A27DB-BD31-4B8C-83A1-F6EECF244321}">
                <p14:modId xmlns:p14="http://schemas.microsoft.com/office/powerpoint/2010/main" val="402709014"/>
              </p:ext>
            </p:extLst>
          </p:nvPr>
        </p:nvGraphicFramePr>
        <p:xfrm>
          <a:off x="1331640" y="5200636"/>
          <a:ext cx="5847715" cy="1373188"/>
        </p:xfrm>
        <a:graphic>
          <a:graphicData uri="http://schemas.openxmlformats.org/drawingml/2006/table">
            <a:tbl>
              <a:tblPr firstRow="1" firstCol="1" bandRow="1">
                <a:tableStyleId>{5C22544A-7EE6-4342-B048-85BDC9FD1C3A}</a:tableStyleId>
              </a:tblPr>
              <a:tblGrid>
                <a:gridCol w="1186909">
                  <a:extLst>
                    <a:ext uri="{9D8B030D-6E8A-4147-A177-3AD203B41FA5}">
                      <a16:colId xmlns:a16="http://schemas.microsoft.com/office/drawing/2014/main" val="2115347634"/>
                    </a:ext>
                  </a:extLst>
                </a:gridCol>
                <a:gridCol w="1290545">
                  <a:extLst>
                    <a:ext uri="{9D8B030D-6E8A-4147-A177-3AD203B41FA5}">
                      <a16:colId xmlns:a16="http://schemas.microsoft.com/office/drawing/2014/main" val="1133834396"/>
                    </a:ext>
                  </a:extLst>
                </a:gridCol>
                <a:gridCol w="1186909">
                  <a:extLst>
                    <a:ext uri="{9D8B030D-6E8A-4147-A177-3AD203B41FA5}">
                      <a16:colId xmlns:a16="http://schemas.microsoft.com/office/drawing/2014/main" val="4224077605"/>
                    </a:ext>
                  </a:extLst>
                </a:gridCol>
                <a:gridCol w="1091676">
                  <a:extLst>
                    <a:ext uri="{9D8B030D-6E8A-4147-A177-3AD203B41FA5}">
                      <a16:colId xmlns:a16="http://schemas.microsoft.com/office/drawing/2014/main" val="3983527401"/>
                    </a:ext>
                  </a:extLst>
                </a:gridCol>
                <a:gridCol w="1091676">
                  <a:extLst>
                    <a:ext uri="{9D8B030D-6E8A-4147-A177-3AD203B41FA5}">
                      <a16:colId xmlns:a16="http://schemas.microsoft.com/office/drawing/2014/main" val="1464153945"/>
                    </a:ext>
                  </a:extLst>
                </a:gridCol>
              </a:tblGrid>
              <a:tr h="160830">
                <a:tc>
                  <a:txBody>
                    <a:bodyPr/>
                    <a:lstStyle/>
                    <a:p>
                      <a:pPr>
                        <a:lnSpc>
                          <a:spcPct val="107000"/>
                        </a:lnSpc>
                        <a:spcAft>
                          <a:spcPts val="800"/>
                        </a:spcAft>
                      </a:pPr>
                      <a:r>
                        <a:rPr lang="en-GB" sz="1100">
                          <a:effectLst/>
                        </a:rPr>
                        <a:t>100% excellent</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100" dirty="0">
                          <a:effectLst/>
                        </a:rPr>
                        <a:t>98-99% meeting school target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100">
                          <a:effectLst/>
                        </a:rPr>
                        <a:t>96-97% close to school target</a:t>
                      </a:r>
                    </a:p>
                    <a:p>
                      <a:pPr>
                        <a:lnSpc>
                          <a:spcPct val="107000"/>
                        </a:lnSpc>
                        <a:spcAft>
                          <a:spcPts val="800"/>
                        </a:spcAft>
                      </a:pPr>
                      <a:r>
                        <a:rPr lang="en-GB" sz="1100">
                          <a:effectLst/>
                        </a:rPr>
                        <a:t>Phone call + letter</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100" dirty="0">
                          <a:effectLst/>
                        </a:rPr>
                        <a:t>90-95% below school target (cause for concern)</a:t>
                      </a:r>
                    </a:p>
                    <a:p>
                      <a:pPr>
                        <a:lnSpc>
                          <a:spcPct val="107000"/>
                        </a:lnSpc>
                        <a:spcAft>
                          <a:spcPts val="800"/>
                        </a:spcAft>
                      </a:pPr>
                      <a:r>
                        <a:rPr lang="en-GB" sz="1100" dirty="0">
                          <a:effectLst/>
                        </a:rPr>
                        <a:t>Parent contract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GB" sz="1100" dirty="0">
                          <a:effectLst/>
                        </a:rPr>
                        <a:t>Below 89%</a:t>
                      </a:r>
                    </a:p>
                    <a:p>
                      <a:pPr>
                        <a:lnSpc>
                          <a:spcPct val="107000"/>
                        </a:lnSpc>
                        <a:spcAft>
                          <a:spcPts val="800"/>
                        </a:spcAft>
                      </a:pPr>
                      <a:r>
                        <a:rPr lang="en-GB" sz="1100" dirty="0">
                          <a:effectLst/>
                        </a:rPr>
                        <a:t>Persistent Absence-</a:t>
                      </a:r>
                    </a:p>
                    <a:p>
                      <a:pPr>
                        <a:lnSpc>
                          <a:spcPct val="107000"/>
                        </a:lnSpc>
                        <a:spcAft>
                          <a:spcPts val="800"/>
                        </a:spcAft>
                      </a:pPr>
                      <a:r>
                        <a:rPr lang="en-GB" sz="1100" dirty="0">
                          <a:effectLst/>
                        </a:rPr>
                        <a:t>(SA= 50% and below)</a:t>
                      </a:r>
                    </a:p>
                    <a:p>
                      <a:pPr>
                        <a:lnSpc>
                          <a:spcPct val="107000"/>
                        </a:lnSpc>
                        <a:spcAft>
                          <a:spcPts val="800"/>
                        </a:spcAft>
                      </a:pPr>
                      <a:r>
                        <a:rPr lang="en-GB" sz="11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24065505"/>
                  </a:ext>
                </a:extLst>
              </a:tr>
            </a:tbl>
          </a:graphicData>
        </a:graphic>
      </p:graphicFrame>
      <p:pic>
        <p:nvPicPr>
          <p:cNvPr id="5" name="Picture 4" descr="Icon&#10;&#10;Description automatically generated">
            <a:extLst>
              <a:ext uri="{FF2B5EF4-FFF2-40B4-BE49-F238E27FC236}">
                <a16:creationId xmlns:a16="http://schemas.microsoft.com/office/drawing/2014/main" id="{CA4160E9-F53D-2EE4-D9D9-BBFAB841ADE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2360" y="396379"/>
            <a:ext cx="1088603" cy="1252538"/>
          </a:xfrm>
          <a:prstGeom prst="rect">
            <a:avLst/>
          </a:prstGeom>
        </p:spPr>
      </p:pic>
    </p:spTree>
    <p:extLst>
      <p:ext uri="{BB962C8B-B14F-4D97-AF65-F5344CB8AC3E}">
        <p14:creationId xmlns:p14="http://schemas.microsoft.com/office/powerpoint/2010/main" val="4215700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691680" y="332656"/>
            <a:ext cx="6554867" cy="1524000"/>
          </a:xfrm>
        </p:spPr>
        <p:txBody>
          <a:bodyPr/>
          <a:lstStyle/>
          <a:p>
            <a:pPr eaLnBrk="1" hangingPunct="1"/>
            <a:r>
              <a:rPr lang="en-GB" dirty="0">
                <a:cs typeface="Times New Roman" pitchFamily="18" charset="0"/>
              </a:rPr>
              <a:t>Home Learning</a:t>
            </a:r>
          </a:p>
        </p:txBody>
      </p:sp>
      <p:sp>
        <p:nvSpPr>
          <p:cNvPr id="23553" name="Content Placeholder 2"/>
          <p:cNvSpPr>
            <a:spLocks noGrp="1"/>
          </p:cNvSpPr>
          <p:nvPr>
            <p:ph idx="1"/>
          </p:nvPr>
        </p:nvSpPr>
        <p:spPr>
          <a:xfrm>
            <a:off x="323528" y="1772816"/>
            <a:ext cx="8641875" cy="4752528"/>
          </a:xfrm>
        </p:spPr>
        <p:txBody>
          <a:bodyPr>
            <a:normAutofit/>
          </a:bodyPr>
          <a:lstStyle/>
          <a:p>
            <a:pPr lvl="1" eaLnBrk="1" hangingPunct="1">
              <a:buFont typeface="Wingdings" panose="05000000000000000000" pitchFamily="2" charset="2"/>
              <a:buChar char="§"/>
            </a:pPr>
            <a:endParaRPr lang="en-GB" sz="2800" dirty="0">
              <a:latin typeface="+mj-lt"/>
              <a:cs typeface="Times New Roman" pitchFamily="18" charset="0"/>
            </a:endParaRPr>
          </a:p>
          <a:p>
            <a:pPr lvl="1" eaLnBrk="1" hangingPunct="1">
              <a:buFont typeface="Wingdings" panose="05000000000000000000" pitchFamily="2" charset="2"/>
              <a:buChar char="§"/>
            </a:pPr>
            <a:r>
              <a:rPr lang="en-GB" sz="2800" dirty="0">
                <a:latin typeface="+mj-lt"/>
                <a:cs typeface="Times New Roman" pitchFamily="18" charset="0"/>
              </a:rPr>
              <a:t>Your child ‘s Creative Home Learning Menu is now available on the </a:t>
            </a:r>
            <a:r>
              <a:rPr lang="en-GB" sz="2800" dirty="0">
                <a:latin typeface="+mj-lt"/>
                <a:cs typeface="Times New Roman" pitchFamily="18" charset="0"/>
                <a:hlinkClick r:id="rId2"/>
              </a:rPr>
              <a:t>school website</a:t>
            </a:r>
            <a:r>
              <a:rPr lang="en-GB" sz="2800" dirty="0">
                <a:latin typeface="+mj-lt"/>
                <a:cs typeface="Times New Roman" pitchFamily="18" charset="0"/>
              </a:rPr>
              <a:t>. </a:t>
            </a:r>
          </a:p>
          <a:p>
            <a:pPr lvl="1" eaLnBrk="1" hangingPunct="1">
              <a:buFont typeface="Wingdings" panose="05000000000000000000" pitchFamily="2" charset="2"/>
              <a:buChar char="§"/>
            </a:pPr>
            <a:r>
              <a:rPr lang="en-GB" sz="2800" dirty="0">
                <a:latin typeface="+mj-lt"/>
                <a:cs typeface="Times New Roman" pitchFamily="18" charset="0"/>
              </a:rPr>
              <a:t>The termly newsletter, explaining what the children will be learning about in each subject, is also on the Y1 page on the website.</a:t>
            </a:r>
          </a:p>
          <a:p>
            <a:pPr lvl="1" eaLnBrk="1" hangingPunct="1">
              <a:buFont typeface="Wingdings" panose="05000000000000000000" pitchFamily="2" charset="2"/>
              <a:buChar char="§"/>
            </a:pPr>
            <a:r>
              <a:rPr lang="en-GB" sz="2800" dirty="0">
                <a:latin typeface="+mj-lt"/>
                <a:cs typeface="Times New Roman" pitchFamily="18" charset="0"/>
              </a:rPr>
              <a:t>English and Maths homework is sent home on a Friday and should be returned by the following Friday.</a:t>
            </a:r>
          </a:p>
          <a:p>
            <a:pPr lvl="1" eaLnBrk="1" hangingPunct="1">
              <a:buFont typeface="Wingdings" panose="05000000000000000000" pitchFamily="2" charset="2"/>
              <a:buChar char="§"/>
            </a:pPr>
            <a:r>
              <a:rPr lang="en-GB" sz="2800" dirty="0">
                <a:latin typeface="+mj-lt"/>
                <a:cs typeface="Times New Roman" pitchFamily="18" charset="0"/>
              </a:rPr>
              <a:t>We have a ‘Come Discover with Me: Phonics’ session on Friday 2nd October at 2.30pm.</a:t>
            </a:r>
          </a:p>
        </p:txBody>
      </p:sp>
      <p:pic>
        <p:nvPicPr>
          <p:cNvPr id="6" name="Picture 5" descr="Icon&#10;&#10;Description automatically generated">
            <a:extLst>
              <a:ext uri="{FF2B5EF4-FFF2-40B4-BE49-F238E27FC236}">
                <a16:creationId xmlns:a16="http://schemas.microsoft.com/office/drawing/2014/main" id="{E83EA72C-B08A-860B-63A0-EBED65D931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12360" y="298564"/>
            <a:ext cx="1088603" cy="125253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GB" dirty="0">
                <a:cs typeface="Times New Roman" pitchFamily="18" charset="0"/>
              </a:rPr>
              <a:t>Home Learning</a:t>
            </a:r>
          </a:p>
        </p:txBody>
      </p:sp>
      <p:pic>
        <p:nvPicPr>
          <p:cNvPr id="4" name="Picture 3">
            <a:extLst>
              <a:ext uri="{FF2B5EF4-FFF2-40B4-BE49-F238E27FC236}">
                <a16:creationId xmlns:a16="http://schemas.microsoft.com/office/drawing/2014/main" id="{30FA6878-F704-6949-86DF-9D105B3DA293}"/>
              </a:ext>
            </a:extLst>
          </p:cNvPr>
          <p:cNvPicPr>
            <a:picLocks noChangeAspect="1"/>
          </p:cNvPicPr>
          <p:nvPr/>
        </p:nvPicPr>
        <p:blipFill>
          <a:blip r:embed="rId2"/>
          <a:srcRect t="3865"/>
          <a:stretch/>
        </p:blipFill>
        <p:spPr>
          <a:xfrm>
            <a:off x="1187624" y="2060848"/>
            <a:ext cx="6944816" cy="4641790"/>
          </a:xfrm>
          <a:prstGeom prst="rect">
            <a:avLst/>
          </a:prstGeom>
        </p:spPr>
      </p:pic>
      <p:pic>
        <p:nvPicPr>
          <p:cNvPr id="5" name="Picture 4" descr="Icon&#10;&#10;Description automatically generated">
            <a:extLst>
              <a:ext uri="{FF2B5EF4-FFF2-40B4-BE49-F238E27FC236}">
                <a16:creationId xmlns:a16="http://schemas.microsoft.com/office/drawing/2014/main" id="{523F56AE-B29D-1547-B8D5-C4D85FD024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12360" y="396379"/>
            <a:ext cx="1088603" cy="1252538"/>
          </a:xfrm>
          <a:prstGeom prst="rect">
            <a:avLst/>
          </a:prstGeom>
        </p:spPr>
      </p:pic>
    </p:spTree>
    <p:extLst>
      <p:ext uri="{BB962C8B-B14F-4D97-AF65-F5344CB8AC3E}">
        <p14:creationId xmlns:p14="http://schemas.microsoft.com/office/powerpoint/2010/main" val="3331072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095366" y="191660"/>
            <a:ext cx="4246782" cy="1524000"/>
          </a:xfrm>
        </p:spPr>
        <p:txBody>
          <a:bodyPr/>
          <a:lstStyle/>
          <a:p>
            <a:pPr eaLnBrk="1" hangingPunct="1"/>
            <a:r>
              <a:rPr lang="en-GB" dirty="0">
                <a:cs typeface="Times New Roman" pitchFamily="18" charset="0"/>
              </a:rPr>
              <a:t>DAILY Reading</a:t>
            </a:r>
          </a:p>
        </p:txBody>
      </p:sp>
      <p:sp>
        <p:nvSpPr>
          <p:cNvPr id="22529" name="Content Placeholder 2"/>
          <p:cNvSpPr>
            <a:spLocks noGrp="1"/>
          </p:cNvSpPr>
          <p:nvPr>
            <p:ph idx="1"/>
          </p:nvPr>
        </p:nvSpPr>
        <p:spPr>
          <a:xfrm>
            <a:off x="243037" y="1066216"/>
            <a:ext cx="8721451" cy="5499676"/>
          </a:xfrm>
        </p:spPr>
        <p:txBody>
          <a:bodyPr>
            <a:normAutofit fontScale="92500"/>
          </a:bodyPr>
          <a:lstStyle/>
          <a:p>
            <a:pPr lvl="1" eaLnBrk="1" hangingPunct="1">
              <a:buFont typeface="Wingdings" pitchFamily="2" charset="2"/>
              <a:buChar char="§"/>
            </a:pPr>
            <a:endParaRPr lang="en-GB" dirty="0">
              <a:latin typeface="+mj-lt"/>
              <a:cs typeface="Times New Roman" pitchFamily="18" charset="0"/>
            </a:endParaRPr>
          </a:p>
          <a:p>
            <a:pPr lvl="1" eaLnBrk="1" hangingPunct="1">
              <a:buFont typeface="Wingdings" pitchFamily="2" charset="2"/>
              <a:buChar char="§"/>
            </a:pPr>
            <a:endParaRPr lang="en-GB" dirty="0">
              <a:latin typeface="+mj-lt"/>
              <a:cs typeface="Times New Roman" pitchFamily="18" charset="0"/>
            </a:endParaRPr>
          </a:p>
          <a:p>
            <a:pPr lvl="1" eaLnBrk="1" hangingPunct="1">
              <a:buFont typeface="Wingdings" pitchFamily="2" charset="2"/>
              <a:buChar char="§"/>
            </a:pPr>
            <a:endParaRPr lang="en-GB" sz="2400" dirty="0">
              <a:latin typeface="+mj-lt"/>
              <a:cs typeface="Times New Roman" pitchFamily="18" charset="0"/>
            </a:endParaRPr>
          </a:p>
          <a:p>
            <a:pPr lvl="1">
              <a:buFont typeface="Wingdings" pitchFamily="2" charset="2"/>
              <a:buChar char="§"/>
            </a:pPr>
            <a:r>
              <a:rPr lang="en-GB" sz="2400" dirty="0">
                <a:latin typeface="+mj-lt"/>
                <a:cs typeface="Times New Roman" pitchFamily="18" charset="0"/>
              </a:rPr>
              <a:t>We expect that your child reads each night. Please sign their planner as soon as you have listened to them read so that we know whether they are having any difficulties and please send it into school each day. </a:t>
            </a:r>
          </a:p>
          <a:p>
            <a:pPr lvl="1">
              <a:buFont typeface="Wingdings" pitchFamily="2" charset="2"/>
              <a:buChar char="§"/>
            </a:pPr>
            <a:r>
              <a:rPr lang="en-GB" sz="2400" dirty="0">
                <a:latin typeface="+mj-lt"/>
                <a:cs typeface="Times New Roman" pitchFamily="18" charset="0"/>
              </a:rPr>
              <a:t>We award stickers and house points for regular reading.</a:t>
            </a:r>
          </a:p>
          <a:p>
            <a:pPr lvl="1" eaLnBrk="1" hangingPunct="1">
              <a:buFont typeface="Wingdings" pitchFamily="2" charset="2"/>
              <a:buChar char="§"/>
            </a:pPr>
            <a:r>
              <a:rPr lang="en-GB" sz="2400" dirty="0">
                <a:latin typeface="+mj-lt"/>
                <a:cs typeface="Times New Roman" pitchFamily="18" charset="0"/>
              </a:rPr>
              <a:t>If a planner isn’t signed at least three times in a week, your child will have an extra reading session and parents/carers will be contacted.</a:t>
            </a:r>
          </a:p>
          <a:p>
            <a:pPr lvl="1">
              <a:buFont typeface="Wingdings" pitchFamily="2" charset="2"/>
              <a:buChar char="§"/>
            </a:pPr>
            <a:r>
              <a:rPr lang="en-GB" sz="2400" dirty="0">
                <a:latin typeface="+mj-lt"/>
                <a:cs typeface="Times New Roman" pitchFamily="18" charset="0"/>
              </a:rPr>
              <a:t>Comprehension skills are very important. Please discuss your child’s reading book with them and ask questions about the text they have read. </a:t>
            </a:r>
          </a:p>
          <a:p>
            <a:pPr lvl="1" eaLnBrk="1" hangingPunct="1">
              <a:buFont typeface="Wingdings" pitchFamily="2" charset="2"/>
              <a:buChar char="§"/>
            </a:pPr>
            <a:r>
              <a:rPr lang="en-GB" sz="2400" dirty="0">
                <a:latin typeface="+mj-lt"/>
                <a:cs typeface="Times New Roman" pitchFamily="18" charset="0"/>
              </a:rPr>
              <a:t>We regularly read stories to the children during the week. Our aim is to promote a love of reading.</a:t>
            </a:r>
          </a:p>
          <a:p>
            <a:pPr lvl="1" eaLnBrk="1" hangingPunct="1">
              <a:buFont typeface="Wingdings" pitchFamily="2" charset="2"/>
              <a:buChar char="§"/>
            </a:pPr>
            <a:r>
              <a:rPr lang="en-GB" sz="2400" dirty="0">
                <a:latin typeface="+mj-lt"/>
                <a:cs typeface="Times New Roman" pitchFamily="18" charset="0"/>
              </a:rPr>
              <a:t>Every child has a library book, which they can change during our weekly library session on Mondays.</a:t>
            </a:r>
          </a:p>
        </p:txBody>
      </p:sp>
      <p:pic>
        <p:nvPicPr>
          <p:cNvPr id="6" name="Picture 5" descr="Icon&#10;&#10;Description automatically generated">
            <a:extLst>
              <a:ext uri="{FF2B5EF4-FFF2-40B4-BE49-F238E27FC236}">
                <a16:creationId xmlns:a16="http://schemas.microsoft.com/office/drawing/2014/main" id="{9C88536D-674A-D338-FD30-32CBA894B3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2360" y="327391"/>
            <a:ext cx="1088603" cy="125253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48F94-9C29-474E-BA72-214610CCF981}"/>
              </a:ext>
            </a:extLst>
          </p:cNvPr>
          <p:cNvSpPr>
            <a:spLocks noGrp="1"/>
          </p:cNvSpPr>
          <p:nvPr>
            <p:ph type="title"/>
          </p:nvPr>
        </p:nvSpPr>
        <p:spPr/>
        <p:txBody>
          <a:bodyPr/>
          <a:lstStyle/>
          <a:p>
            <a:r>
              <a:rPr lang="en-GB" dirty="0"/>
              <a:t>INSPECTION FINDINGS</a:t>
            </a:r>
          </a:p>
        </p:txBody>
      </p:sp>
      <p:sp>
        <p:nvSpPr>
          <p:cNvPr id="3" name="Content Placeholder 2">
            <a:extLst>
              <a:ext uri="{FF2B5EF4-FFF2-40B4-BE49-F238E27FC236}">
                <a16:creationId xmlns:a16="http://schemas.microsoft.com/office/drawing/2014/main" id="{494D3297-9DC4-4B07-B3BE-B1C549862BE4}"/>
              </a:ext>
            </a:extLst>
          </p:cNvPr>
          <p:cNvSpPr>
            <a:spLocks noGrp="1"/>
          </p:cNvSpPr>
          <p:nvPr>
            <p:ph idx="1"/>
          </p:nvPr>
        </p:nvSpPr>
        <p:spPr>
          <a:xfrm>
            <a:off x="685019" y="2011680"/>
            <a:ext cx="7772400" cy="4562144"/>
          </a:xfrm>
        </p:spPr>
        <p:txBody>
          <a:bodyPr>
            <a:normAutofit lnSpcReduction="10000"/>
          </a:bodyPr>
          <a:lstStyle/>
          <a:p>
            <a:r>
              <a:rPr lang="en-GB" sz="2800" dirty="0"/>
              <a:t>Our latest inspections from SIAMS (March 2026) and OFSTED (April 2026) are available to view on our website.</a:t>
            </a:r>
          </a:p>
          <a:p>
            <a:r>
              <a:rPr lang="en-GB" sz="2800" dirty="0"/>
              <a:t>We were incredibly proud of our children and our staff during both inspections.</a:t>
            </a:r>
          </a:p>
          <a:p>
            <a:r>
              <a:rPr lang="en-GB" sz="2800" dirty="0"/>
              <a:t>The OFSTED inspectors said they would send their children to St Chad’s! </a:t>
            </a:r>
            <a:r>
              <a:rPr lang="en-GB" sz="2800" dirty="0">
                <a:sym typeface="Wingdings" panose="05000000000000000000" pitchFamily="2" charset="2"/>
              </a:rPr>
              <a:t></a:t>
            </a:r>
          </a:p>
          <a:p>
            <a:r>
              <a:rPr lang="en-GB" sz="2800" dirty="0">
                <a:sym typeface="Wingdings" panose="05000000000000000000" pitchFamily="2" charset="2"/>
              </a:rPr>
              <a:t>Please share this positivity in the community!</a:t>
            </a:r>
          </a:p>
          <a:p>
            <a:r>
              <a:rPr lang="en-GB" sz="2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“There is a very strong culture in the school of deep respect and care which supports the wellbeing of pupils and adults.” (SIAMS 2026)</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a:p>
            <a:pPr marL="0" indent="0">
              <a:buNone/>
            </a:pPr>
            <a:endParaRPr lang="en-GB" dirty="0"/>
          </a:p>
        </p:txBody>
      </p:sp>
      <p:pic>
        <p:nvPicPr>
          <p:cNvPr id="4" name="Picture 3" descr="Icon&#10;&#10;Description automatically generated">
            <a:extLst>
              <a:ext uri="{FF2B5EF4-FFF2-40B4-BE49-F238E27FC236}">
                <a16:creationId xmlns:a16="http://schemas.microsoft.com/office/drawing/2014/main" id="{85E410AB-A097-00D5-96E4-017BF169248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2360" y="376262"/>
            <a:ext cx="1088603" cy="1252538"/>
          </a:xfrm>
          <a:prstGeom prst="rect">
            <a:avLst/>
          </a:prstGeom>
        </p:spPr>
      </p:pic>
    </p:spTree>
    <p:extLst>
      <p:ext uri="{BB962C8B-B14F-4D97-AF65-F5344CB8AC3E}">
        <p14:creationId xmlns:p14="http://schemas.microsoft.com/office/powerpoint/2010/main" val="3309467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215517" y="404664"/>
            <a:ext cx="6588732" cy="1152128"/>
          </a:xfrm>
        </p:spPr>
        <p:txBody>
          <a:bodyPr>
            <a:normAutofit/>
          </a:bodyPr>
          <a:lstStyle/>
          <a:p>
            <a:pPr eaLnBrk="1" hangingPunct="1"/>
            <a:r>
              <a:rPr lang="en-GB" sz="3200" dirty="0"/>
              <a:t>Expected Outcomes for Year 1 in writing</a:t>
            </a:r>
          </a:p>
        </p:txBody>
      </p:sp>
      <p:sp>
        <p:nvSpPr>
          <p:cNvPr id="25601" name="Content Placeholder 2"/>
          <p:cNvSpPr>
            <a:spLocks noGrp="1"/>
          </p:cNvSpPr>
          <p:nvPr>
            <p:ph idx="1"/>
          </p:nvPr>
        </p:nvSpPr>
        <p:spPr>
          <a:xfrm>
            <a:off x="1259632" y="1988840"/>
            <a:ext cx="7632848" cy="4680520"/>
          </a:xfrm>
        </p:spPr>
        <p:txBody>
          <a:bodyPr>
            <a:normAutofit fontScale="55000" lnSpcReduction="20000"/>
          </a:bodyPr>
          <a:lstStyle/>
          <a:p>
            <a:pPr marL="0" indent="0" eaLnBrk="1" hangingPunct="1">
              <a:buNone/>
            </a:pPr>
            <a:r>
              <a:rPr lang="en-GB" sz="2800" b="1" u="sng" dirty="0"/>
              <a:t>Vocabulary, Grammar and Punctuation</a:t>
            </a:r>
          </a:p>
          <a:p>
            <a:pPr eaLnBrk="1" hangingPunct="1">
              <a:buFont typeface="Wingdings" pitchFamily="2" charset="2"/>
              <a:buChar char="§"/>
            </a:pPr>
            <a:r>
              <a:rPr lang="en-GB" sz="2800" dirty="0"/>
              <a:t>Use finger spaces between words.</a:t>
            </a:r>
          </a:p>
          <a:p>
            <a:pPr eaLnBrk="1" hangingPunct="1">
              <a:buFont typeface="Wingdings" pitchFamily="2" charset="2"/>
              <a:buChar char="§"/>
            </a:pPr>
            <a:r>
              <a:rPr lang="en-GB" sz="2800" dirty="0"/>
              <a:t>Use capital letters at the start of sentences.</a:t>
            </a:r>
          </a:p>
          <a:p>
            <a:pPr eaLnBrk="1" hangingPunct="1">
              <a:buFont typeface="Wingdings" pitchFamily="2" charset="2"/>
              <a:buChar char="§"/>
            </a:pPr>
            <a:r>
              <a:rPr lang="en-GB" sz="2800" dirty="0"/>
              <a:t>Use full stops at the end of sentences.</a:t>
            </a:r>
          </a:p>
          <a:p>
            <a:pPr eaLnBrk="1" hangingPunct="1">
              <a:buFont typeface="Wingdings" pitchFamily="2" charset="2"/>
              <a:buChar char="§"/>
            </a:pPr>
            <a:r>
              <a:rPr lang="en-GB" sz="2800" dirty="0"/>
              <a:t>Begin to use question marks (?) and exclamation marks correctly (!).</a:t>
            </a:r>
          </a:p>
          <a:p>
            <a:pPr eaLnBrk="1" hangingPunct="1">
              <a:buFont typeface="Wingdings" pitchFamily="2" charset="2"/>
              <a:buChar char="§"/>
            </a:pPr>
            <a:r>
              <a:rPr lang="en-GB" sz="2800" dirty="0"/>
              <a:t>Use capital letters for names of people, places, days of the week and the word ‘I’.</a:t>
            </a:r>
          </a:p>
          <a:p>
            <a:pPr eaLnBrk="1" hangingPunct="1">
              <a:buFont typeface="Wingdings" pitchFamily="2" charset="2"/>
              <a:buChar char="§"/>
            </a:pPr>
            <a:r>
              <a:rPr lang="en-GB" sz="2800" dirty="0"/>
              <a:t>Use conjunctions or joining words   (e.g. and, but, so)</a:t>
            </a:r>
          </a:p>
          <a:p>
            <a:pPr marL="0" indent="0" eaLnBrk="1" hangingPunct="1">
              <a:buNone/>
            </a:pPr>
            <a:r>
              <a:rPr lang="en-GB" sz="2800" b="1" u="sng" dirty="0"/>
              <a:t>Handwriting</a:t>
            </a:r>
          </a:p>
          <a:p>
            <a:pPr eaLnBrk="1" hangingPunct="1">
              <a:buFont typeface="Wingdings" pitchFamily="2" charset="2"/>
              <a:buChar char="§"/>
            </a:pPr>
            <a:r>
              <a:rPr lang="en-GB" sz="2800" dirty="0"/>
              <a:t>Sit at the table and hold my pencil correctly.</a:t>
            </a:r>
          </a:p>
          <a:p>
            <a:pPr eaLnBrk="1" hangingPunct="1">
              <a:buFont typeface="Wingdings" pitchFamily="2" charset="2"/>
              <a:buChar char="§"/>
            </a:pPr>
            <a:r>
              <a:rPr lang="en-GB" sz="2800" dirty="0"/>
              <a:t>Start and finish letters correctly.</a:t>
            </a:r>
          </a:p>
          <a:p>
            <a:pPr eaLnBrk="1" hangingPunct="1">
              <a:buFont typeface="Wingdings" pitchFamily="2" charset="2"/>
              <a:buChar char="§"/>
            </a:pPr>
            <a:r>
              <a:rPr lang="en-GB" sz="2800" dirty="0"/>
              <a:t>Form capital letters correctly (e.g. A, B, C).</a:t>
            </a:r>
          </a:p>
          <a:p>
            <a:pPr eaLnBrk="1" hangingPunct="1">
              <a:buFont typeface="Wingdings" pitchFamily="2" charset="2"/>
              <a:buChar char="§"/>
            </a:pPr>
            <a:r>
              <a:rPr lang="en-GB" sz="2800" dirty="0"/>
              <a:t>Write the numbers 0, 1, 2, 3, 4, 5, 6, 7, 8 and 9.</a:t>
            </a:r>
          </a:p>
          <a:p>
            <a:pPr eaLnBrk="1" hangingPunct="1">
              <a:buFont typeface="Wingdings" pitchFamily="2" charset="2"/>
              <a:buChar char="§"/>
            </a:pPr>
            <a:r>
              <a:rPr lang="en-GB" sz="2800" dirty="0"/>
              <a:t>Know which letters belong to which handwriting family</a:t>
            </a:r>
          </a:p>
          <a:p>
            <a:pPr marL="0" indent="0" eaLnBrk="1" hangingPunct="1">
              <a:buNone/>
            </a:pPr>
            <a:endParaRPr lang="en-GB" sz="2800" dirty="0"/>
          </a:p>
          <a:p>
            <a:pPr marL="0" indent="0" eaLnBrk="1" hangingPunct="1">
              <a:buNone/>
            </a:pPr>
            <a:endParaRPr lang="en-GB" sz="2800" dirty="0"/>
          </a:p>
          <a:p>
            <a:pPr eaLnBrk="1" hangingPunct="1">
              <a:buFont typeface="Wingdings" pitchFamily="2" charset="2"/>
              <a:buChar char="§"/>
            </a:pPr>
            <a:endParaRPr lang="en-GB" sz="2800" dirty="0"/>
          </a:p>
        </p:txBody>
      </p:sp>
      <p:pic>
        <p:nvPicPr>
          <p:cNvPr id="6" name="Picture 5" descr="Icon&#10;&#10;Description automatically generated">
            <a:extLst>
              <a:ext uri="{FF2B5EF4-FFF2-40B4-BE49-F238E27FC236}">
                <a16:creationId xmlns:a16="http://schemas.microsoft.com/office/drawing/2014/main" id="{49301897-B1A3-229F-EE30-F0D15022513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99965" y="327550"/>
            <a:ext cx="1088603" cy="125253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323528" y="476672"/>
            <a:ext cx="6480720" cy="1080120"/>
          </a:xfrm>
        </p:spPr>
        <p:txBody>
          <a:bodyPr>
            <a:normAutofit/>
          </a:bodyPr>
          <a:lstStyle/>
          <a:p>
            <a:pPr eaLnBrk="1" hangingPunct="1"/>
            <a:r>
              <a:rPr lang="en-GB" sz="3200" dirty="0"/>
              <a:t>Expected Outcomes for Year 1 in writing (Continued)</a:t>
            </a:r>
          </a:p>
        </p:txBody>
      </p:sp>
      <p:sp>
        <p:nvSpPr>
          <p:cNvPr id="25601" name="Content Placeholder 2"/>
          <p:cNvSpPr>
            <a:spLocks noGrp="1"/>
          </p:cNvSpPr>
          <p:nvPr>
            <p:ph idx="1"/>
          </p:nvPr>
        </p:nvSpPr>
        <p:spPr>
          <a:xfrm>
            <a:off x="1377426" y="1988840"/>
            <a:ext cx="7155014" cy="4680520"/>
          </a:xfrm>
        </p:spPr>
        <p:txBody>
          <a:bodyPr>
            <a:normAutofit fontScale="92500" lnSpcReduction="10000"/>
          </a:bodyPr>
          <a:lstStyle/>
          <a:p>
            <a:pPr marL="0" indent="0" eaLnBrk="1" hangingPunct="1">
              <a:buNone/>
            </a:pPr>
            <a:r>
              <a:rPr lang="en-GB" sz="1800" b="1" u="sng" dirty="0"/>
              <a:t>Composition</a:t>
            </a:r>
          </a:p>
          <a:p>
            <a:pPr eaLnBrk="1" hangingPunct="1">
              <a:buFont typeface="Wingdings" pitchFamily="2" charset="2"/>
              <a:buChar char="§"/>
            </a:pPr>
            <a:r>
              <a:rPr lang="en-GB" sz="1800" dirty="0"/>
              <a:t>Think of a sentence and say it out loud.</a:t>
            </a:r>
          </a:p>
          <a:p>
            <a:pPr eaLnBrk="1" hangingPunct="1">
              <a:buFont typeface="Wingdings" pitchFamily="2" charset="2"/>
              <a:buChar char="§"/>
            </a:pPr>
            <a:r>
              <a:rPr lang="en-GB" sz="1800" dirty="0"/>
              <a:t>Write a sentence and check if it makes sense.</a:t>
            </a:r>
          </a:p>
          <a:p>
            <a:pPr eaLnBrk="1" hangingPunct="1">
              <a:buFont typeface="Wingdings" pitchFamily="2" charset="2"/>
              <a:buChar char="§"/>
            </a:pPr>
            <a:r>
              <a:rPr lang="en-GB" sz="1800" dirty="0"/>
              <a:t>Read writing aloud to others and talk about it.</a:t>
            </a:r>
          </a:p>
          <a:p>
            <a:pPr eaLnBrk="1" hangingPunct="1">
              <a:buFont typeface="Wingdings" pitchFamily="2" charset="2"/>
              <a:buChar char="§"/>
            </a:pPr>
            <a:endParaRPr lang="en-GB" sz="1800" dirty="0"/>
          </a:p>
          <a:p>
            <a:pPr marL="0" indent="0" eaLnBrk="1" hangingPunct="1">
              <a:buNone/>
            </a:pPr>
            <a:r>
              <a:rPr lang="en-GB" sz="1800" b="1" u="sng" dirty="0"/>
              <a:t>Spelling</a:t>
            </a:r>
          </a:p>
          <a:p>
            <a:pPr marL="0" indent="0" eaLnBrk="1" hangingPunct="1">
              <a:buNone/>
            </a:pPr>
            <a:r>
              <a:rPr lang="en-GB" sz="1800" dirty="0"/>
              <a:t> ▪ Name the letters of the alphabet in order</a:t>
            </a:r>
          </a:p>
          <a:p>
            <a:pPr marL="0" indent="0" eaLnBrk="1" hangingPunct="1">
              <a:buNone/>
            </a:pPr>
            <a:r>
              <a:rPr lang="en-GB" sz="1800" dirty="0"/>
              <a:t> ▪ Use phonics to spell new words</a:t>
            </a:r>
          </a:p>
          <a:p>
            <a:pPr marL="0" indent="0" eaLnBrk="1" hangingPunct="1">
              <a:buNone/>
            </a:pPr>
            <a:r>
              <a:rPr lang="en-GB" sz="1800" dirty="0"/>
              <a:t> ▪ Spell tricky words correctly</a:t>
            </a:r>
          </a:p>
          <a:p>
            <a:pPr marL="0" indent="0" eaLnBrk="1" hangingPunct="1">
              <a:buNone/>
            </a:pPr>
            <a:r>
              <a:rPr lang="en-GB" sz="1800" dirty="0"/>
              <a:t> ▪ Spell words beginning un- e.g. happy, unhappy</a:t>
            </a:r>
          </a:p>
          <a:p>
            <a:pPr marL="0" indent="0" eaLnBrk="1" hangingPunct="1">
              <a:buNone/>
            </a:pPr>
            <a:r>
              <a:rPr lang="en-GB" sz="1800" dirty="0"/>
              <a:t> ▪ Spell words ending –s, -es, - </a:t>
            </a:r>
            <a:r>
              <a:rPr lang="en-GB" sz="1800" dirty="0" err="1"/>
              <a:t>ing</a:t>
            </a:r>
            <a:r>
              <a:rPr lang="en-GB" sz="1800" dirty="0"/>
              <a:t>, -ed, -er, -</a:t>
            </a:r>
            <a:r>
              <a:rPr lang="en-GB" sz="1800" dirty="0" err="1"/>
              <a:t>est</a:t>
            </a:r>
            <a:endParaRPr lang="en-GB" sz="1800" dirty="0"/>
          </a:p>
          <a:p>
            <a:pPr marL="0" indent="0" eaLnBrk="1" hangingPunct="1">
              <a:buNone/>
            </a:pPr>
            <a:r>
              <a:rPr lang="en-GB" sz="1800" dirty="0"/>
              <a:t> ▪ Use some spelling rules</a:t>
            </a:r>
          </a:p>
          <a:p>
            <a:pPr eaLnBrk="1" hangingPunct="1">
              <a:buFont typeface="Wingdings" pitchFamily="2" charset="2"/>
              <a:buChar char="§"/>
            </a:pPr>
            <a:endParaRPr lang="en-GB" sz="1800" dirty="0"/>
          </a:p>
          <a:p>
            <a:pPr eaLnBrk="1" hangingPunct="1">
              <a:buFont typeface="Wingdings" pitchFamily="2" charset="2"/>
              <a:buChar char="§"/>
            </a:pPr>
            <a:endParaRPr lang="en-GB" sz="1800" dirty="0"/>
          </a:p>
        </p:txBody>
      </p:sp>
      <p:pic>
        <p:nvPicPr>
          <p:cNvPr id="6" name="Picture 5" descr="Icon&#10;&#10;Description automatically generated">
            <a:extLst>
              <a:ext uri="{FF2B5EF4-FFF2-40B4-BE49-F238E27FC236}">
                <a16:creationId xmlns:a16="http://schemas.microsoft.com/office/drawing/2014/main" id="{49301897-B1A3-229F-EE30-F0D15022513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2360" y="304254"/>
            <a:ext cx="1088603" cy="1252538"/>
          </a:xfrm>
          <a:prstGeom prst="rect">
            <a:avLst/>
          </a:prstGeom>
        </p:spPr>
      </p:pic>
    </p:spTree>
    <p:extLst>
      <p:ext uri="{BB962C8B-B14F-4D97-AF65-F5344CB8AC3E}">
        <p14:creationId xmlns:p14="http://schemas.microsoft.com/office/powerpoint/2010/main" val="214363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208576" y="344093"/>
            <a:ext cx="6739688" cy="1296144"/>
          </a:xfrm>
        </p:spPr>
        <p:txBody>
          <a:bodyPr>
            <a:normAutofit/>
          </a:bodyPr>
          <a:lstStyle/>
          <a:p>
            <a:pPr eaLnBrk="1" hangingPunct="1"/>
            <a:r>
              <a:rPr lang="en-GB" sz="3200" dirty="0"/>
              <a:t>Expected Outcomes for Year 1 in Reading</a:t>
            </a:r>
          </a:p>
        </p:txBody>
      </p:sp>
      <p:sp>
        <p:nvSpPr>
          <p:cNvPr id="26625" name="Content Placeholder 2"/>
          <p:cNvSpPr>
            <a:spLocks noGrp="1"/>
          </p:cNvSpPr>
          <p:nvPr>
            <p:ph idx="1"/>
          </p:nvPr>
        </p:nvSpPr>
        <p:spPr>
          <a:xfrm>
            <a:off x="1268115" y="2492896"/>
            <a:ext cx="7408862" cy="3451225"/>
          </a:xfrm>
        </p:spPr>
        <p:txBody>
          <a:bodyPr>
            <a:normAutofit/>
          </a:bodyPr>
          <a:lstStyle/>
          <a:p>
            <a:pPr eaLnBrk="1" hangingPunct="1">
              <a:buFont typeface="Wingdings" pitchFamily="2" charset="2"/>
              <a:buChar char="§"/>
            </a:pPr>
            <a:endParaRPr lang="en-GB" sz="2800" dirty="0"/>
          </a:p>
          <a:p>
            <a:pPr eaLnBrk="1" hangingPunct="1">
              <a:buFont typeface="Wingdings" pitchFamily="2" charset="2"/>
              <a:buChar char="§"/>
            </a:pPr>
            <a:endParaRPr lang="en-GB" sz="2800" dirty="0"/>
          </a:p>
        </p:txBody>
      </p:sp>
      <p:pic>
        <p:nvPicPr>
          <p:cNvPr id="6" name="Picture 5" descr="Icon&#10;&#10;Description automatically generated">
            <a:extLst>
              <a:ext uri="{FF2B5EF4-FFF2-40B4-BE49-F238E27FC236}">
                <a16:creationId xmlns:a16="http://schemas.microsoft.com/office/drawing/2014/main" id="{E86EF40E-37F7-BD4E-FA72-9638B365176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54532" y="344093"/>
            <a:ext cx="1088603" cy="1252538"/>
          </a:xfrm>
          <a:prstGeom prst="rect">
            <a:avLst/>
          </a:prstGeom>
        </p:spPr>
      </p:pic>
      <p:sp>
        <p:nvSpPr>
          <p:cNvPr id="3" name="TextBox 2">
            <a:extLst>
              <a:ext uri="{FF2B5EF4-FFF2-40B4-BE49-F238E27FC236}">
                <a16:creationId xmlns:a16="http://schemas.microsoft.com/office/drawing/2014/main" id="{989A3095-2D6C-1C18-C3E8-6E0558413840}"/>
              </a:ext>
            </a:extLst>
          </p:cNvPr>
          <p:cNvSpPr txBox="1"/>
          <p:nvPr/>
        </p:nvSpPr>
        <p:spPr>
          <a:xfrm>
            <a:off x="1403648" y="1913945"/>
            <a:ext cx="7336334" cy="4924425"/>
          </a:xfrm>
          <a:prstGeom prst="rect">
            <a:avLst/>
          </a:prstGeom>
          <a:noFill/>
        </p:spPr>
        <p:txBody>
          <a:bodyPr wrap="square">
            <a:spAutoFit/>
          </a:bodyPr>
          <a:lstStyle/>
          <a:p>
            <a:pPr marL="0" indent="0" eaLnBrk="1" hangingPunct="1">
              <a:buNone/>
            </a:pPr>
            <a:r>
              <a:rPr lang="en-US" sz="1600" b="1" dirty="0"/>
              <a:t>Word Reading</a:t>
            </a:r>
          </a:p>
          <a:p>
            <a:pPr eaLnBrk="1" hangingPunct="1">
              <a:buFont typeface="Arial" panose="020B0604020202020204" pitchFamily="34" charset="0"/>
              <a:buChar char="•"/>
            </a:pPr>
            <a:r>
              <a:rPr lang="en-US" sz="1600" dirty="0"/>
              <a:t>Sound out words using the phonics taught.</a:t>
            </a:r>
          </a:p>
          <a:p>
            <a:pPr>
              <a:buFont typeface="Arial" panose="020B0604020202020204" pitchFamily="34" charset="0"/>
              <a:buChar char="•"/>
            </a:pPr>
            <a:r>
              <a:rPr lang="en-US" sz="1600" dirty="0"/>
              <a:t>Read tricky words.</a:t>
            </a:r>
          </a:p>
          <a:p>
            <a:pPr eaLnBrk="1" hangingPunct="1">
              <a:buFont typeface="Arial" panose="020B0604020202020204" pitchFamily="34" charset="0"/>
              <a:buChar char="•"/>
            </a:pPr>
            <a:r>
              <a:rPr lang="en-US" sz="1600" dirty="0"/>
              <a:t>Read words ending with –s, -es, - </a:t>
            </a:r>
            <a:r>
              <a:rPr lang="en-US" sz="1600" dirty="0" err="1"/>
              <a:t>ing</a:t>
            </a:r>
            <a:r>
              <a:rPr lang="en-US" sz="1600" dirty="0"/>
              <a:t>, -ed, -er, -est.</a:t>
            </a:r>
          </a:p>
          <a:p>
            <a:pPr eaLnBrk="1" hangingPunct="1">
              <a:buFont typeface="Arial" panose="020B0604020202020204" pitchFamily="34" charset="0"/>
              <a:buChar char="•"/>
            </a:pPr>
            <a:r>
              <a:rPr lang="en-US" sz="1600" dirty="0"/>
              <a:t>Read shortened words (e.g. can’t) and understand  that the apostrophe is used to show the letter/s that have been missed out (e.g. can not – can’t)</a:t>
            </a:r>
          </a:p>
          <a:p>
            <a:pPr eaLnBrk="1" hangingPunct="1">
              <a:buFont typeface="Arial" panose="020B0604020202020204" pitchFamily="34" charset="0"/>
              <a:buChar char="•"/>
            </a:pPr>
            <a:endParaRPr lang="en-US" sz="1600" dirty="0"/>
          </a:p>
          <a:p>
            <a:pPr marL="0" indent="0" eaLnBrk="1" hangingPunct="1">
              <a:buNone/>
            </a:pPr>
            <a:r>
              <a:rPr lang="en-US" sz="1600" b="1" dirty="0"/>
              <a:t> Comprehension</a:t>
            </a:r>
          </a:p>
          <a:p>
            <a:pPr eaLnBrk="1" hangingPunct="1">
              <a:buFont typeface="Arial" panose="020B0604020202020204" pitchFamily="34" charset="0"/>
              <a:buChar char="•"/>
            </a:pPr>
            <a:r>
              <a:rPr lang="en-US" sz="1600" dirty="0"/>
              <a:t>Listen quietly to a book being read aloud.</a:t>
            </a:r>
          </a:p>
          <a:p>
            <a:pPr eaLnBrk="1" hangingPunct="1">
              <a:buFont typeface="Arial" panose="020B0604020202020204" pitchFamily="34" charset="0"/>
              <a:buChar char="•"/>
            </a:pPr>
            <a:r>
              <a:rPr lang="en-US" sz="1600" dirty="0"/>
              <a:t>Retell familiar stories in their own words. </a:t>
            </a:r>
          </a:p>
          <a:p>
            <a:pPr eaLnBrk="1" hangingPunct="1">
              <a:buFont typeface="Arial" panose="020B0604020202020204" pitchFamily="34" charset="0"/>
              <a:buChar char="•"/>
            </a:pPr>
            <a:r>
              <a:rPr lang="en-US" sz="1600" dirty="0"/>
              <a:t>Join in with things that the whole class is saying together.</a:t>
            </a:r>
          </a:p>
          <a:p>
            <a:pPr eaLnBrk="1" hangingPunct="1">
              <a:buFont typeface="Arial" panose="020B0604020202020204" pitchFamily="34" charset="0"/>
              <a:buChar char="•"/>
            </a:pPr>
            <a:r>
              <a:rPr lang="en-US" sz="1600" dirty="0"/>
              <a:t>Say the meanings of some words.</a:t>
            </a:r>
          </a:p>
          <a:p>
            <a:pPr eaLnBrk="1" hangingPunct="1">
              <a:buFont typeface="Arial" panose="020B0604020202020204" pitchFamily="34" charset="0"/>
              <a:buChar char="•"/>
            </a:pPr>
            <a:r>
              <a:rPr lang="en-US" sz="1600" dirty="0"/>
              <a:t>Check that what has been read makes sense.</a:t>
            </a:r>
          </a:p>
          <a:p>
            <a:pPr eaLnBrk="1" hangingPunct="1">
              <a:buFont typeface="Arial" panose="020B0604020202020204" pitchFamily="34" charset="0"/>
              <a:buChar char="•"/>
            </a:pPr>
            <a:r>
              <a:rPr lang="en-US" sz="1600" dirty="0"/>
              <a:t>Correct mistakes while reading.</a:t>
            </a:r>
          </a:p>
          <a:p>
            <a:pPr eaLnBrk="1" hangingPunct="1">
              <a:buFont typeface="Arial" panose="020B0604020202020204" pitchFamily="34" charset="0"/>
              <a:buChar char="•"/>
            </a:pPr>
            <a:r>
              <a:rPr lang="en-US" sz="1600" dirty="0"/>
              <a:t>Predict what could happen next in the story.</a:t>
            </a:r>
          </a:p>
          <a:p>
            <a:pPr eaLnBrk="1" hangingPunct="1">
              <a:buFont typeface="Arial" panose="020B0604020202020204" pitchFamily="34" charset="0"/>
              <a:buChar char="•"/>
            </a:pPr>
            <a:r>
              <a:rPr lang="en-US" sz="1600" dirty="0"/>
              <a:t>Use existing knowledge to help understand new stories.</a:t>
            </a:r>
          </a:p>
          <a:p>
            <a:pPr eaLnBrk="1" hangingPunct="1">
              <a:buFont typeface="Arial" panose="020B0604020202020204" pitchFamily="34" charset="0"/>
              <a:buChar char="•"/>
            </a:pPr>
            <a:r>
              <a:rPr lang="en-US" sz="1600" dirty="0"/>
              <a:t>Explain what has been read to them.</a:t>
            </a:r>
          </a:p>
          <a:p>
            <a:pPr eaLnBrk="1" hangingPunct="1">
              <a:buFont typeface="Arial" panose="020B0604020202020204" pitchFamily="34" charset="0"/>
              <a:buChar char="•"/>
            </a:pPr>
            <a:r>
              <a:rPr lang="en-US" sz="1600" dirty="0"/>
              <a:t>Talk about stories that have been read to them and take turns listening to what others say about them.</a:t>
            </a:r>
            <a:endParaRPr lang="en-GB"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323528" y="260648"/>
            <a:ext cx="6336704" cy="1524000"/>
          </a:xfrm>
        </p:spPr>
        <p:txBody>
          <a:bodyPr>
            <a:normAutofit/>
          </a:bodyPr>
          <a:lstStyle/>
          <a:p>
            <a:pPr eaLnBrk="1" hangingPunct="1"/>
            <a:r>
              <a:rPr lang="en-GB" sz="3200" dirty="0"/>
              <a:t>Expected Outcomes for Year 1 in Maths</a:t>
            </a:r>
          </a:p>
        </p:txBody>
      </p:sp>
      <p:pic>
        <p:nvPicPr>
          <p:cNvPr id="6" name="Picture 5" descr="Icon&#10;&#10;Description automatically generated">
            <a:extLst>
              <a:ext uri="{FF2B5EF4-FFF2-40B4-BE49-F238E27FC236}">
                <a16:creationId xmlns:a16="http://schemas.microsoft.com/office/drawing/2014/main" id="{E86EF40E-37F7-BD4E-FA72-9638B365176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84368" y="331973"/>
            <a:ext cx="1088603" cy="1252538"/>
          </a:xfrm>
          <a:prstGeom prst="rect">
            <a:avLst/>
          </a:prstGeom>
        </p:spPr>
      </p:pic>
      <p:sp>
        <p:nvSpPr>
          <p:cNvPr id="2" name="Content Placeholder 1">
            <a:extLst>
              <a:ext uri="{FF2B5EF4-FFF2-40B4-BE49-F238E27FC236}">
                <a16:creationId xmlns:a16="http://schemas.microsoft.com/office/drawing/2014/main" id="{8A100A28-3093-9468-9168-AE068AF109E2}"/>
              </a:ext>
            </a:extLst>
          </p:cNvPr>
          <p:cNvSpPr>
            <a:spLocks noGrp="1" noChangeArrowheads="1"/>
          </p:cNvSpPr>
          <p:nvPr>
            <p:ph idx="1"/>
          </p:nvPr>
        </p:nvSpPr>
        <p:spPr bwMode="auto">
          <a:xfrm>
            <a:off x="1259632" y="2247933"/>
            <a:ext cx="6912768"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r>
              <a:rPr kumimoji="0" lang="en-US" altLang="en-US" sz="1400" b="1" i="0" u="none" strike="noStrike" cap="none" normalizeH="0" baseline="0" dirty="0">
                <a:ln>
                  <a:noFill/>
                </a:ln>
                <a:solidFill>
                  <a:schemeClr val="tx1"/>
                </a:solidFill>
                <a:effectLst/>
                <a:latin typeface="+mj-lt"/>
              </a:rPr>
              <a:t>Number and place value</a:t>
            </a:r>
          </a:p>
          <a:p>
            <a:pPr eaLnBrk="0" fontAlgn="base" hangingPunct="0">
              <a:lnSpc>
                <a:spcPct val="100000"/>
              </a:lnSpc>
              <a:spcBef>
                <a:spcPct val="0"/>
              </a:spcBef>
              <a:spcAft>
                <a:spcPct val="0"/>
              </a:spcAft>
              <a:buClrTx/>
            </a:pPr>
            <a:r>
              <a:rPr kumimoji="0" lang="en-US" altLang="en-US" sz="1400" b="0" i="0" u="none" strike="noStrike" cap="none" normalizeH="0" baseline="0" dirty="0">
                <a:ln>
                  <a:noFill/>
                </a:ln>
                <a:solidFill>
                  <a:schemeClr val="tx1"/>
                </a:solidFill>
                <a:effectLst/>
                <a:latin typeface="+mj-lt"/>
              </a:rPr>
              <a:t>count, read and write numbers to 100; count forwards and backwards; identify one more and one less; use number lines and understand tens and ones.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400" b="1" i="0" u="none" strike="noStrike" cap="none" normalizeH="0" baseline="0" dirty="0">
                <a:ln>
                  <a:noFill/>
                </a:ln>
                <a:solidFill>
                  <a:schemeClr val="tx1"/>
                </a:solidFill>
                <a:effectLst/>
                <a:latin typeface="+mj-lt"/>
              </a:rPr>
              <a:t>Addition and subtraction</a:t>
            </a:r>
          </a:p>
          <a:p>
            <a:pPr eaLnBrk="0" fontAlgn="base" hangingPunct="0">
              <a:lnSpc>
                <a:spcPct val="100000"/>
              </a:lnSpc>
              <a:spcBef>
                <a:spcPct val="0"/>
              </a:spcBef>
              <a:spcAft>
                <a:spcPct val="0"/>
              </a:spcAft>
              <a:buClrTx/>
            </a:pPr>
            <a:r>
              <a:rPr kumimoji="0" lang="en-US" altLang="en-US" sz="1400" b="0" i="0" u="none" strike="noStrike" cap="none" normalizeH="0" baseline="0" dirty="0">
                <a:ln>
                  <a:noFill/>
                </a:ln>
                <a:solidFill>
                  <a:schemeClr val="tx1"/>
                </a:solidFill>
                <a:effectLst/>
                <a:latin typeface="+mj-lt"/>
              </a:rPr>
              <a:t>add and subtract one-digit and two-digit numbers to 20, including 0; know and use number bonds within 20; solve simple addition and subtraction problems.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400" b="1" i="0" u="none" strike="noStrike" cap="none" normalizeH="0" baseline="0" dirty="0">
                <a:ln>
                  <a:noFill/>
                </a:ln>
                <a:solidFill>
                  <a:schemeClr val="tx1"/>
                </a:solidFill>
                <a:effectLst/>
                <a:latin typeface="+mj-lt"/>
              </a:rPr>
              <a:t>Multiplication and division</a:t>
            </a:r>
          </a:p>
          <a:p>
            <a:pPr eaLnBrk="0" fontAlgn="base" hangingPunct="0">
              <a:lnSpc>
                <a:spcPct val="100000"/>
              </a:lnSpc>
              <a:spcBef>
                <a:spcPct val="0"/>
              </a:spcBef>
              <a:spcAft>
                <a:spcPct val="0"/>
              </a:spcAft>
              <a:buClrTx/>
            </a:pPr>
            <a:r>
              <a:rPr kumimoji="0" lang="en-US" altLang="en-US" sz="1400" b="0" i="0" u="none" strike="noStrike" cap="none" normalizeH="0" baseline="0" dirty="0">
                <a:ln>
                  <a:noFill/>
                </a:ln>
                <a:solidFill>
                  <a:schemeClr val="tx1"/>
                </a:solidFill>
                <a:effectLst/>
                <a:latin typeface="+mj-lt"/>
              </a:rPr>
              <a:t>count in 2s, 5s and 10s; solve simple grouping and sharing problems using objects, pictures and arrays.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400" b="1" i="0" u="none" strike="noStrike" cap="none" normalizeH="0" baseline="0" dirty="0">
                <a:ln>
                  <a:noFill/>
                </a:ln>
                <a:solidFill>
                  <a:schemeClr val="tx1"/>
                </a:solidFill>
                <a:effectLst/>
                <a:latin typeface="+mj-lt"/>
              </a:rPr>
              <a:t>Fractions</a:t>
            </a:r>
          </a:p>
          <a:p>
            <a:pPr eaLnBrk="0" fontAlgn="base" hangingPunct="0">
              <a:lnSpc>
                <a:spcPct val="100000"/>
              </a:lnSpc>
              <a:spcBef>
                <a:spcPct val="0"/>
              </a:spcBef>
              <a:spcAft>
                <a:spcPct val="0"/>
              </a:spcAft>
              <a:buClrTx/>
            </a:pPr>
            <a:r>
              <a:rPr kumimoji="0" lang="en-US" altLang="en-US" sz="1400" b="0" i="0" u="none" strike="noStrike" cap="none" normalizeH="0" baseline="0" dirty="0">
                <a:ln>
                  <a:noFill/>
                </a:ln>
                <a:solidFill>
                  <a:schemeClr val="tx1"/>
                </a:solidFill>
                <a:effectLst/>
                <a:latin typeface="+mj-lt"/>
              </a:rPr>
              <a:t>recognise and find </a:t>
            </a:r>
            <a:r>
              <a:rPr kumimoji="0" lang="en-US" altLang="en-US" sz="1400" b="1" i="0" u="none" strike="noStrike" cap="none" normalizeH="0" baseline="0" dirty="0">
                <a:ln>
                  <a:noFill/>
                </a:ln>
                <a:solidFill>
                  <a:schemeClr val="tx1"/>
                </a:solidFill>
                <a:effectLst/>
                <a:latin typeface="+mj-lt"/>
              </a:rPr>
              <a:t>halves and quarters</a:t>
            </a:r>
            <a:r>
              <a:rPr kumimoji="0" lang="en-US" altLang="en-US" sz="1400" b="0" i="0" u="none" strike="noStrike" cap="none" normalizeH="0" baseline="0" dirty="0">
                <a:ln>
                  <a:noFill/>
                </a:ln>
                <a:solidFill>
                  <a:schemeClr val="tx1"/>
                </a:solidFill>
                <a:effectLst/>
                <a:latin typeface="+mj-lt"/>
              </a:rPr>
              <a:t> of objects, shapes and quantities.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400" b="1" i="0" u="none" strike="noStrike" cap="none" normalizeH="0" baseline="0" dirty="0">
                <a:ln>
                  <a:noFill/>
                </a:ln>
                <a:solidFill>
                  <a:schemeClr val="tx1"/>
                </a:solidFill>
                <a:effectLst/>
                <a:latin typeface="+mj-lt"/>
              </a:rPr>
              <a:t>Measurement</a:t>
            </a:r>
          </a:p>
          <a:p>
            <a:pPr eaLnBrk="0" fontAlgn="base" hangingPunct="0">
              <a:lnSpc>
                <a:spcPct val="100000"/>
              </a:lnSpc>
              <a:spcBef>
                <a:spcPct val="0"/>
              </a:spcBef>
              <a:spcAft>
                <a:spcPct val="0"/>
              </a:spcAft>
              <a:buClrTx/>
            </a:pPr>
            <a:r>
              <a:rPr kumimoji="0" lang="en-US" altLang="en-US" sz="1400" b="0" i="0" u="none" strike="noStrike" cap="none" normalizeH="0" baseline="0" dirty="0">
                <a:ln>
                  <a:noFill/>
                </a:ln>
                <a:solidFill>
                  <a:schemeClr val="tx1"/>
                </a:solidFill>
                <a:effectLst/>
                <a:latin typeface="+mj-lt"/>
              </a:rPr>
              <a:t>compare and describe length, height, weight/mass, capacity, time and money; recognise coins and notes; tell the time to </a:t>
            </a:r>
            <a:r>
              <a:rPr kumimoji="0" lang="en-US" altLang="en-US" sz="1400" i="0" u="none" strike="noStrike" cap="none" normalizeH="0" baseline="0" dirty="0">
                <a:ln>
                  <a:noFill/>
                </a:ln>
                <a:solidFill>
                  <a:schemeClr val="tx1"/>
                </a:solidFill>
                <a:effectLst/>
                <a:latin typeface="+mj-lt"/>
              </a:rPr>
              <a:t>the hour and half-hour. </a:t>
            </a:r>
            <a:endParaRPr lang="en-US" altLang="en-US" sz="1400" dirty="0">
              <a:latin typeface="+mj-lt"/>
            </a:endParaRPr>
          </a:p>
          <a:p>
            <a:pPr marL="0" indent="0" eaLnBrk="0" fontAlgn="base" hangingPunct="0">
              <a:lnSpc>
                <a:spcPct val="100000"/>
              </a:lnSpc>
              <a:spcBef>
                <a:spcPct val="0"/>
              </a:spcBef>
              <a:spcAft>
                <a:spcPct val="0"/>
              </a:spcAft>
              <a:buClrTx/>
              <a:buNone/>
            </a:pPr>
            <a:r>
              <a:rPr kumimoji="0" lang="en-US" altLang="en-US" sz="1400" b="1" i="0" u="none" strike="noStrike" cap="none" normalizeH="0" baseline="0" dirty="0">
                <a:ln>
                  <a:noFill/>
                </a:ln>
                <a:solidFill>
                  <a:schemeClr val="tx1"/>
                </a:solidFill>
                <a:effectLst/>
                <a:latin typeface="+mj-lt"/>
              </a:rPr>
              <a:t>Shape</a:t>
            </a:r>
          </a:p>
          <a:p>
            <a:pPr eaLnBrk="0" fontAlgn="base" hangingPunct="0">
              <a:lnSpc>
                <a:spcPct val="100000"/>
              </a:lnSpc>
              <a:spcBef>
                <a:spcPct val="0"/>
              </a:spcBef>
              <a:spcAft>
                <a:spcPct val="0"/>
              </a:spcAft>
              <a:buClrTx/>
            </a:pPr>
            <a:r>
              <a:rPr kumimoji="0" lang="en-US" altLang="en-US" sz="1400" b="0" i="0" u="none" strike="noStrike" cap="none" normalizeH="0" baseline="0" dirty="0">
                <a:ln>
                  <a:noFill/>
                </a:ln>
                <a:solidFill>
                  <a:schemeClr val="tx1"/>
                </a:solidFill>
                <a:effectLst/>
                <a:latin typeface="+mj-lt"/>
              </a:rPr>
              <a:t>recognise and name </a:t>
            </a:r>
            <a:r>
              <a:rPr kumimoji="0" lang="en-US" altLang="en-US" sz="1400" i="0" u="none" strike="noStrike" cap="none" normalizeH="0" baseline="0" dirty="0">
                <a:ln>
                  <a:noFill/>
                </a:ln>
                <a:solidFill>
                  <a:schemeClr val="tx1"/>
                </a:solidFill>
                <a:effectLst/>
                <a:latin typeface="+mj-lt"/>
              </a:rPr>
              <a:t>common 2D and 3D shapes.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400" b="1" i="0" u="none" strike="noStrike" cap="none" normalizeH="0" baseline="0" dirty="0">
                <a:ln>
                  <a:noFill/>
                </a:ln>
                <a:solidFill>
                  <a:schemeClr val="tx1"/>
                </a:solidFill>
                <a:effectLst/>
                <a:latin typeface="+mj-lt"/>
              </a:rPr>
              <a:t>Position and direction</a:t>
            </a:r>
          </a:p>
          <a:p>
            <a:pPr eaLnBrk="0" fontAlgn="base" hangingPunct="0">
              <a:lnSpc>
                <a:spcPct val="100000"/>
              </a:lnSpc>
              <a:spcBef>
                <a:spcPct val="0"/>
              </a:spcBef>
              <a:spcAft>
                <a:spcPct val="0"/>
              </a:spcAft>
              <a:buClrTx/>
            </a:pPr>
            <a:r>
              <a:rPr kumimoji="0" lang="en-US" altLang="en-US" sz="1400" b="0" i="0" u="none" strike="noStrike" cap="none" normalizeH="0" baseline="0" dirty="0">
                <a:ln>
                  <a:noFill/>
                </a:ln>
                <a:solidFill>
                  <a:schemeClr val="tx1"/>
                </a:solidFill>
                <a:effectLst/>
                <a:latin typeface="+mj-lt"/>
              </a:rPr>
              <a:t>describe position, direction and movement, including whole, half, quarter and three-quarter turns. </a:t>
            </a:r>
          </a:p>
        </p:txBody>
      </p:sp>
    </p:spTree>
    <p:extLst>
      <p:ext uri="{BB962C8B-B14F-4D97-AF65-F5344CB8AC3E}">
        <p14:creationId xmlns:p14="http://schemas.microsoft.com/office/powerpoint/2010/main" val="31082795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4813B-A4D8-454B-9254-746DA98B16FB}"/>
              </a:ext>
            </a:extLst>
          </p:cNvPr>
          <p:cNvSpPr>
            <a:spLocks noGrp="1"/>
          </p:cNvSpPr>
          <p:nvPr>
            <p:ph type="title"/>
          </p:nvPr>
        </p:nvSpPr>
        <p:spPr>
          <a:xfrm>
            <a:off x="1547664" y="288538"/>
            <a:ext cx="6554867" cy="1524000"/>
          </a:xfrm>
        </p:spPr>
        <p:txBody>
          <a:bodyPr/>
          <a:lstStyle/>
          <a:p>
            <a:r>
              <a:rPr lang="en-GB" dirty="0"/>
              <a:t>Staying safe online</a:t>
            </a:r>
          </a:p>
        </p:txBody>
      </p:sp>
      <p:sp>
        <p:nvSpPr>
          <p:cNvPr id="3" name="Content Placeholder 2">
            <a:extLst>
              <a:ext uri="{FF2B5EF4-FFF2-40B4-BE49-F238E27FC236}">
                <a16:creationId xmlns:a16="http://schemas.microsoft.com/office/drawing/2014/main" id="{6A23ABC8-D899-4C90-BA8F-B060A3A5F67E}"/>
              </a:ext>
            </a:extLst>
          </p:cNvPr>
          <p:cNvSpPr>
            <a:spLocks noGrp="1"/>
          </p:cNvSpPr>
          <p:nvPr>
            <p:ph idx="1"/>
          </p:nvPr>
        </p:nvSpPr>
        <p:spPr>
          <a:xfrm>
            <a:off x="395536" y="1844824"/>
            <a:ext cx="8496944" cy="4824536"/>
          </a:xfrm>
        </p:spPr>
        <p:txBody>
          <a:bodyPr>
            <a:normAutofit lnSpcReduction="10000"/>
          </a:bodyPr>
          <a:lstStyle/>
          <a:p>
            <a:r>
              <a:rPr lang="en-GB" dirty="0"/>
              <a:t>Link to website</a:t>
            </a:r>
          </a:p>
          <a:p>
            <a:pPr marL="0" indent="0">
              <a:buNone/>
            </a:pPr>
            <a:r>
              <a:rPr lang="en-GB" dirty="0">
                <a:hlinkClick r:id="rId2"/>
              </a:rPr>
              <a:t>https://poultonstchadsce.lancs.sch.uk/safeguarding-children/</a:t>
            </a:r>
            <a:endParaRPr lang="en-GB" dirty="0"/>
          </a:p>
          <a:p>
            <a:pPr marL="0" indent="0">
              <a:buNone/>
            </a:pPr>
            <a:r>
              <a:rPr lang="en-GB" dirty="0"/>
              <a:t>As a school we are continually mindful of the online world that children today are exposed to. We take strong measures to support our children in developing the tools to use devices safely and responsibly. This includes…</a:t>
            </a:r>
          </a:p>
          <a:p>
            <a:pPr marL="0" indent="0">
              <a:buNone/>
            </a:pPr>
            <a:r>
              <a:rPr lang="en-GB" dirty="0"/>
              <a:t>-Use of the </a:t>
            </a:r>
            <a:r>
              <a:rPr lang="en-GB" dirty="0" err="1"/>
              <a:t>Purplemash</a:t>
            </a:r>
            <a:r>
              <a:rPr lang="en-GB" dirty="0"/>
              <a:t> 2BeSafe Scheme, which runs through the year and covers eight areas outlined by the UK Council for Online Safety.</a:t>
            </a:r>
          </a:p>
          <a:p>
            <a:pPr marL="0" indent="0">
              <a:buNone/>
            </a:pPr>
            <a:r>
              <a:rPr lang="en-GB" dirty="0"/>
              <a:t>-Frequent updates to our Online Safety Policy, this is shared with the children and created in collaboration with School Council.</a:t>
            </a:r>
          </a:p>
          <a:p>
            <a:pPr marL="0" indent="0">
              <a:buNone/>
            </a:pPr>
            <a:r>
              <a:rPr lang="en-GB" dirty="0"/>
              <a:t>-Rigorous monitoring both by staff and leadership of all devices.</a:t>
            </a:r>
          </a:p>
          <a:p>
            <a:pPr marL="0" indent="0">
              <a:buNone/>
            </a:pPr>
            <a:r>
              <a:rPr lang="en-GB" dirty="0"/>
              <a:t>If you have any concerns or questions regarding Online Safety you are able to contact your class teacher via Seesaw.</a:t>
            </a:r>
          </a:p>
          <a:p>
            <a:endParaRPr lang="en-GB" dirty="0"/>
          </a:p>
        </p:txBody>
      </p:sp>
      <p:pic>
        <p:nvPicPr>
          <p:cNvPr id="4" name="Picture 3" descr="Icon&#10;&#10;Description automatically generated">
            <a:extLst>
              <a:ext uri="{FF2B5EF4-FFF2-40B4-BE49-F238E27FC236}">
                <a16:creationId xmlns:a16="http://schemas.microsoft.com/office/drawing/2014/main" id="{A4931041-C17B-ECBC-24E3-1B090F5012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12360" y="396379"/>
            <a:ext cx="1088603" cy="1252538"/>
          </a:xfrm>
          <a:prstGeom prst="rect">
            <a:avLst/>
          </a:prstGeom>
        </p:spPr>
      </p:pic>
    </p:spTree>
    <p:extLst>
      <p:ext uri="{BB962C8B-B14F-4D97-AF65-F5344CB8AC3E}">
        <p14:creationId xmlns:p14="http://schemas.microsoft.com/office/powerpoint/2010/main" val="10358985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ctrTitle"/>
          </p:nvPr>
        </p:nvSpPr>
        <p:spPr/>
        <p:txBody>
          <a:bodyPr/>
          <a:lstStyle/>
          <a:p>
            <a:pPr eaLnBrk="1" hangingPunct="1"/>
            <a:r>
              <a:rPr lang="en-GB" sz="8000" dirty="0">
                <a:latin typeface="Gill Sans MT" panose="020B0502020104020203" pitchFamily="34" charset="0"/>
                <a:cs typeface="Times New Roman" pitchFamily="18" charset="0"/>
              </a:rPr>
              <a:t>Welcome</a:t>
            </a:r>
          </a:p>
        </p:txBody>
      </p:sp>
      <p:sp>
        <p:nvSpPr>
          <p:cNvPr id="14338" name="Subtitle 2"/>
          <p:cNvSpPr>
            <a:spLocks noGrp="1"/>
          </p:cNvSpPr>
          <p:nvPr>
            <p:ph type="subTitle" idx="1"/>
          </p:nvPr>
        </p:nvSpPr>
        <p:spPr>
          <a:xfrm>
            <a:off x="533400" y="4077072"/>
            <a:ext cx="6558880" cy="2088232"/>
          </a:xfrm>
        </p:spPr>
        <p:txBody>
          <a:bodyPr>
            <a:normAutofit fontScale="25000" lnSpcReduction="20000"/>
          </a:bodyPr>
          <a:lstStyle/>
          <a:p>
            <a:pPr eaLnBrk="1" hangingPunct="1"/>
            <a:endParaRPr lang="en-GB" sz="13900" dirty="0">
              <a:latin typeface="Gill Sans MT" panose="020B0502020104020203" pitchFamily="34" charset="0"/>
              <a:cs typeface="Times New Roman" pitchFamily="18" charset="0"/>
            </a:endParaRPr>
          </a:p>
          <a:p>
            <a:pPr eaLnBrk="1" hangingPunct="1"/>
            <a:r>
              <a:rPr lang="en-GB" sz="13900" dirty="0">
                <a:latin typeface="Gill Sans MT" panose="020B0502020104020203" pitchFamily="34" charset="0"/>
                <a:cs typeface="Times New Roman" pitchFamily="18" charset="0"/>
              </a:rPr>
              <a:t>Year 1</a:t>
            </a:r>
            <a:endParaRPr lang="en-GB" sz="4400" dirty="0">
              <a:latin typeface="Gill Sans MT" panose="020B0502020104020203" pitchFamily="34" charset="0"/>
              <a:cs typeface="Times New Roman" pitchFamily="18" charset="0"/>
            </a:endParaRPr>
          </a:p>
          <a:p>
            <a:pPr eaLnBrk="1" hangingPunct="1"/>
            <a:r>
              <a:rPr lang="en-GB" sz="8600" dirty="0">
                <a:latin typeface="Gill Sans MT" panose="020B0502020104020203" pitchFamily="34" charset="0"/>
                <a:cs typeface="Times New Roman" pitchFamily="18" charset="0"/>
              </a:rPr>
              <a:t>Mrs Harwood</a:t>
            </a:r>
            <a:br>
              <a:rPr lang="en-GB" sz="8600" dirty="0">
                <a:latin typeface="Gill Sans MT" panose="020B0502020104020203" pitchFamily="34" charset="0"/>
                <a:cs typeface="Times New Roman" pitchFamily="18" charset="0"/>
              </a:rPr>
            </a:br>
            <a:r>
              <a:rPr lang="en-GB" sz="8600" dirty="0">
                <a:latin typeface="Gill Sans MT" panose="020B0502020104020203" pitchFamily="34" charset="0"/>
                <a:cs typeface="Times New Roman" pitchFamily="18" charset="0"/>
              </a:rPr>
              <a:t>email: </a:t>
            </a:r>
            <a:r>
              <a:rPr lang="en-GB" sz="8600" b="1" kern="100" dirty="0">
                <a:latin typeface="Baloo 2"/>
                <a:cs typeface="Times New Roman" panose="02020603050405020304" pitchFamily="18" charset="0"/>
              </a:rPr>
              <a:t>nharwood</a:t>
            </a:r>
            <a:r>
              <a:rPr lang="en-GB" sz="8600" b="1" kern="100" dirty="0">
                <a:effectLst/>
                <a:latin typeface="Baloo 2"/>
                <a:ea typeface="Aptos"/>
                <a:cs typeface="Times New Roman" panose="02020603050405020304" pitchFamily="18" charset="0"/>
              </a:rPr>
              <a:t>@poultonstchadsce.lancs.sch.uk</a:t>
            </a:r>
            <a:br>
              <a:rPr lang="en-GB" sz="8600" dirty="0">
                <a:latin typeface="Gill Sans MT" panose="020B0502020104020203" pitchFamily="34" charset="0"/>
                <a:cs typeface="Times New Roman" pitchFamily="18" charset="0"/>
              </a:rPr>
            </a:br>
            <a:endParaRPr lang="en-GB" sz="8600" dirty="0">
              <a:latin typeface="Gill Sans MT" panose="020B0502020104020203" pitchFamily="34" charset="0"/>
              <a:cs typeface="Times New Roman" pitchFamily="18" charset="0"/>
            </a:endParaRPr>
          </a:p>
        </p:txBody>
      </p:sp>
      <p:pic>
        <p:nvPicPr>
          <p:cNvPr id="3" name="Picture 2" descr="Icon&#10;&#10;Description automatically generated">
            <a:extLst>
              <a:ext uri="{FF2B5EF4-FFF2-40B4-BE49-F238E27FC236}">
                <a16:creationId xmlns:a16="http://schemas.microsoft.com/office/drawing/2014/main" id="{3270CDDB-9653-D83A-8681-748B13E1AFF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92280" y="4653136"/>
            <a:ext cx="1280384" cy="1473200"/>
          </a:xfrm>
          <a:prstGeom prst="rect">
            <a:avLst/>
          </a:prstGeom>
        </p:spPr>
      </p:pic>
      <p:sp>
        <p:nvSpPr>
          <p:cNvPr id="6" name="TextBox 5">
            <a:extLst>
              <a:ext uri="{FF2B5EF4-FFF2-40B4-BE49-F238E27FC236}">
                <a16:creationId xmlns:a16="http://schemas.microsoft.com/office/drawing/2014/main" id="{5808CA58-1EC1-4D36-9D6A-0A5D431BBC37}"/>
              </a:ext>
            </a:extLst>
          </p:cNvPr>
          <p:cNvSpPr txBox="1"/>
          <p:nvPr/>
        </p:nvSpPr>
        <p:spPr>
          <a:xfrm>
            <a:off x="381049" y="546998"/>
            <a:ext cx="8496944" cy="646331"/>
          </a:xfrm>
          <a:prstGeom prst="rect">
            <a:avLst/>
          </a:prstGeom>
          <a:noFill/>
        </p:spPr>
        <p:txBody>
          <a:bodyPr wrap="square">
            <a:spAutoFit/>
          </a:bodyPr>
          <a:lstStyle/>
          <a:p>
            <a:pPr algn="ctr"/>
            <a:r>
              <a:rPr lang="en-GB" sz="1800" dirty="0">
                <a:solidFill>
                  <a:srgbClr val="7030A0"/>
                </a:solidFill>
                <a:effectLst/>
                <a:latin typeface="inherit"/>
                <a:ea typeface="Times New Roman" panose="02020603050405020304" pitchFamily="18" charset="0"/>
                <a:cs typeface="Arial" panose="020B0604020202020204" pitchFamily="34" charset="0"/>
              </a:rPr>
              <a:t>“Would 100% recommend St Chads. They have been a great school for our family!” (Ofsted Parent View 2026)</a:t>
            </a:r>
            <a:endParaRPr lang="en-GB" sz="2000" dirty="0">
              <a:solidFill>
                <a:srgbClr val="7030A0"/>
              </a:solidFill>
              <a:effectLst/>
              <a:latin typeface="Times New Roman" panose="02020603050405020304" pitchFamily="18" charset="0"/>
              <a:ea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CAC7659-F9FE-4850-97D8-342C91F1AB66}"/>
              </a:ext>
            </a:extLst>
          </p:cNvPr>
          <p:cNvSpPr>
            <a:spLocks noGrp="1"/>
          </p:cNvSpPr>
          <p:nvPr>
            <p:ph type="title"/>
          </p:nvPr>
        </p:nvSpPr>
        <p:spPr>
          <a:xfrm>
            <a:off x="827584" y="260648"/>
            <a:ext cx="6554867" cy="1524000"/>
          </a:xfrm>
        </p:spPr>
        <p:txBody>
          <a:bodyPr/>
          <a:lstStyle/>
          <a:p>
            <a:r>
              <a:rPr lang="en-GB" dirty="0"/>
              <a:t>Statutory Tests</a:t>
            </a:r>
          </a:p>
        </p:txBody>
      </p:sp>
      <p:sp>
        <p:nvSpPr>
          <p:cNvPr id="2" name="Content Placeholder 1">
            <a:extLst>
              <a:ext uri="{FF2B5EF4-FFF2-40B4-BE49-F238E27FC236}">
                <a16:creationId xmlns:a16="http://schemas.microsoft.com/office/drawing/2014/main" id="{6D75D01D-5392-4FD5-BBA6-84B4F120318D}"/>
              </a:ext>
            </a:extLst>
          </p:cNvPr>
          <p:cNvSpPr>
            <a:spLocks noGrp="1"/>
          </p:cNvSpPr>
          <p:nvPr>
            <p:ph idx="1"/>
          </p:nvPr>
        </p:nvSpPr>
        <p:spPr>
          <a:xfrm>
            <a:off x="611561" y="2276872"/>
            <a:ext cx="8064896" cy="4206240"/>
          </a:xfrm>
        </p:spPr>
        <p:txBody>
          <a:bodyPr/>
          <a:lstStyle/>
          <a:p>
            <a:r>
              <a:rPr lang="en-GB" sz="2800" dirty="0"/>
              <a:t>Year 1 Phonics Screening W/C Monday 14</a:t>
            </a:r>
            <a:r>
              <a:rPr lang="en-GB" sz="2800" baseline="30000" dirty="0"/>
              <a:t>th</a:t>
            </a:r>
            <a:r>
              <a:rPr lang="en-GB" sz="2800" dirty="0"/>
              <a:t> June </a:t>
            </a:r>
            <a:r>
              <a:rPr lang="en-GB" sz="2800" b="1" dirty="0"/>
              <a:t>2027</a:t>
            </a:r>
          </a:p>
          <a:p>
            <a:r>
              <a:rPr lang="en-GB" sz="2800" dirty="0"/>
              <a:t>Year 4 MTC </a:t>
            </a:r>
            <a:r>
              <a:rPr lang="en-GB" sz="2800" dirty="0" err="1"/>
              <a:t>wc</a:t>
            </a:r>
            <a:r>
              <a:rPr lang="en-GB" sz="2800" dirty="0"/>
              <a:t> Monday 7</a:t>
            </a:r>
            <a:r>
              <a:rPr lang="en-GB" sz="2800" baseline="30000" dirty="0"/>
              <a:t>th</a:t>
            </a:r>
            <a:r>
              <a:rPr lang="en-GB" sz="2800" dirty="0"/>
              <a:t> June (Tuesday 8</a:t>
            </a:r>
            <a:r>
              <a:rPr lang="en-GB" sz="2800" baseline="30000" dirty="0"/>
              <a:t>th</a:t>
            </a:r>
            <a:r>
              <a:rPr lang="en-GB" sz="2800" dirty="0"/>
              <a:t> June for us)</a:t>
            </a:r>
          </a:p>
          <a:p>
            <a:r>
              <a:rPr lang="en-GB" sz="2800" dirty="0"/>
              <a:t>Year 6 SATS </a:t>
            </a:r>
            <a:r>
              <a:rPr lang="en-GB" sz="2800" dirty="0" err="1"/>
              <a:t>wc</a:t>
            </a:r>
            <a:r>
              <a:rPr lang="en-GB" sz="2800" dirty="0"/>
              <a:t>  Monday 10</a:t>
            </a:r>
            <a:r>
              <a:rPr lang="en-GB" sz="2800" baseline="30000" dirty="0"/>
              <a:t>th</a:t>
            </a:r>
            <a:r>
              <a:rPr lang="en-GB" sz="2800" dirty="0"/>
              <a:t> May</a:t>
            </a:r>
          </a:p>
          <a:p>
            <a:r>
              <a:rPr lang="en-GB" sz="2800" dirty="0"/>
              <a:t>There are no statutory tests in Y2,Y3 or Y5 but we will be beginning to prepare for the SATS at the end of KS2.</a:t>
            </a:r>
          </a:p>
          <a:p>
            <a:endParaRPr lang="en-GB" dirty="0"/>
          </a:p>
        </p:txBody>
      </p:sp>
      <p:pic>
        <p:nvPicPr>
          <p:cNvPr id="4" name="Picture 3" descr="Icon&#10;&#10;Description automatically generated">
            <a:extLst>
              <a:ext uri="{FF2B5EF4-FFF2-40B4-BE49-F238E27FC236}">
                <a16:creationId xmlns:a16="http://schemas.microsoft.com/office/drawing/2014/main" id="{7E39B091-4503-18CC-AB43-EE4D21C2136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72114" y="374888"/>
            <a:ext cx="1088603" cy="1252538"/>
          </a:xfrm>
          <a:prstGeom prst="rect">
            <a:avLst/>
          </a:prstGeom>
        </p:spPr>
      </p:pic>
    </p:spTree>
    <p:extLst>
      <p:ext uri="{BB962C8B-B14F-4D97-AF65-F5344CB8AC3E}">
        <p14:creationId xmlns:p14="http://schemas.microsoft.com/office/powerpoint/2010/main" val="35025903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CAC7659-F9FE-4850-97D8-342C91F1AB66}"/>
              </a:ext>
            </a:extLst>
          </p:cNvPr>
          <p:cNvSpPr>
            <a:spLocks noGrp="1"/>
          </p:cNvSpPr>
          <p:nvPr>
            <p:ph type="title"/>
          </p:nvPr>
        </p:nvSpPr>
        <p:spPr>
          <a:xfrm>
            <a:off x="539552" y="260648"/>
            <a:ext cx="8496944" cy="1524000"/>
          </a:xfrm>
        </p:spPr>
        <p:txBody>
          <a:bodyPr/>
          <a:lstStyle/>
          <a:p>
            <a:r>
              <a:rPr lang="en-GB" dirty="0"/>
              <a:t>Enrichment Activities</a:t>
            </a:r>
          </a:p>
        </p:txBody>
      </p:sp>
      <p:sp>
        <p:nvSpPr>
          <p:cNvPr id="2" name="Content Placeholder 1">
            <a:extLst>
              <a:ext uri="{FF2B5EF4-FFF2-40B4-BE49-F238E27FC236}">
                <a16:creationId xmlns:a16="http://schemas.microsoft.com/office/drawing/2014/main" id="{6D75D01D-5392-4FD5-BBA6-84B4F120318D}"/>
              </a:ext>
            </a:extLst>
          </p:cNvPr>
          <p:cNvSpPr>
            <a:spLocks noGrp="1"/>
          </p:cNvSpPr>
          <p:nvPr>
            <p:ph idx="1"/>
          </p:nvPr>
        </p:nvSpPr>
        <p:spPr>
          <a:xfrm>
            <a:off x="611560" y="2430976"/>
            <a:ext cx="7992888" cy="3950352"/>
          </a:xfrm>
        </p:spPr>
        <p:txBody>
          <a:bodyPr>
            <a:normAutofit/>
          </a:bodyPr>
          <a:lstStyle/>
          <a:p>
            <a:pPr>
              <a:buFont typeface="Wingdings" panose="05000000000000000000" pitchFamily="2" charset="2"/>
              <a:buChar char="§"/>
            </a:pPr>
            <a:r>
              <a:rPr lang="en-GB" sz="2800" dirty="0"/>
              <a:t>There will continue to be a range of extra curricular activities available to Year 1 . </a:t>
            </a:r>
          </a:p>
          <a:p>
            <a:pPr>
              <a:buFont typeface="Wingdings" panose="05000000000000000000" pitchFamily="2" charset="2"/>
              <a:buChar char="§"/>
            </a:pPr>
            <a:r>
              <a:rPr lang="en-GB" sz="2800" dirty="0"/>
              <a:t>Our first trip of the year will take place on 29th September, when we visit Rossall School for a special literary event with author Lauren Child.</a:t>
            </a:r>
          </a:p>
          <a:p>
            <a:pPr>
              <a:buFont typeface="Wingdings" panose="05000000000000000000" pitchFamily="2" charset="2"/>
              <a:buChar char="§"/>
            </a:pPr>
            <a:r>
              <a:rPr lang="en-GB" sz="2800" dirty="0"/>
              <a:t>We had 28 clubs for children last year and we went on 27 trips!</a:t>
            </a:r>
          </a:p>
        </p:txBody>
      </p:sp>
      <p:pic>
        <p:nvPicPr>
          <p:cNvPr id="4" name="Picture 3" descr="Icon&#10;&#10;Description automatically generated">
            <a:extLst>
              <a:ext uri="{FF2B5EF4-FFF2-40B4-BE49-F238E27FC236}">
                <a16:creationId xmlns:a16="http://schemas.microsoft.com/office/drawing/2014/main" id="{7E39B091-4503-18CC-AB43-EE4D21C2136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0352" y="396379"/>
            <a:ext cx="1088603" cy="1252538"/>
          </a:xfrm>
          <a:prstGeom prst="rect">
            <a:avLst/>
          </a:prstGeom>
        </p:spPr>
      </p:pic>
    </p:spTree>
    <p:extLst>
      <p:ext uri="{BB962C8B-B14F-4D97-AF65-F5344CB8AC3E}">
        <p14:creationId xmlns:p14="http://schemas.microsoft.com/office/powerpoint/2010/main" val="41747742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B1A4B1-4B5D-162F-9B36-5129B893FD87}"/>
              </a:ext>
            </a:extLst>
          </p:cNvPr>
          <p:cNvSpPr>
            <a:spLocks noGrp="1"/>
          </p:cNvSpPr>
          <p:nvPr>
            <p:ph type="title"/>
          </p:nvPr>
        </p:nvSpPr>
        <p:spPr>
          <a:xfrm>
            <a:off x="1294565" y="425155"/>
            <a:ext cx="6554867" cy="1084675"/>
          </a:xfrm>
        </p:spPr>
        <p:txBody>
          <a:bodyPr/>
          <a:lstStyle/>
          <a:p>
            <a:r>
              <a:rPr lang="en-GB" dirty="0"/>
              <a:t>KS1 Marking Policy</a:t>
            </a:r>
          </a:p>
        </p:txBody>
      </p:sp>
      <p:sp>
        <p:nvSpPr>
          <p:cNvPr id="2" name="Content Placeholder 1">
            <a:extLst>
              <a:ext uri="{FF2B5EF4-FFF2-40B4-BE49-F238E27FC236}">
                <a16:creationId xmlns:a16="http://schemas.microsoft.com/office/drawing/2014/main" id="{6960A58A-5DF8-163E-703D-FBF075C6108C}"/>
              </a:ext>
            </a:extLst>
          </p:cNvPr>
          <p:cNvSpPr>
            <a:spLocks noGrp="1"/>
          </p:cNvSpPr>
          <p:nvPr>
            <p:ph idx="1"/>
          </p:nvPr>
        </p:nvSpPr>
        <p:spPr>
          <a:xfrm>
            <a:off x="871538" y="1340768"/>
            <a:ext cx="7408862" cy="5179094"/>
          </a:xfrm>
        </p:spPr>
        <p:txBody>
          <a:bodyPr/>
          <a:lstStyle/>
          <a:p>
            <a:r>
              <a:rPr lang="en-GB" dirty="0"/>
              <a:t>Our full marking policy can be found on our website</a:t>
            </a:r>
          </a:p>
          <a:p>
            <a:endParaRPr lang="en-GB" dirty="0"/>
          </a:p>
        </p:txBody>
      </p:sp>
      <p:pic>
        <p:nvPicPr>
          <p:cNvPr id="6" name="Picture 5">
            <a:extLst>
              <a:ext uri="{FF2B5EF4-FFF2-40B4-BE49-F238E27FC236}">
                <a16:creationId xmlns:a16="http://schemas.microsoft.com/office/drawing/2014/main" id="{397C955E-95D5-4629-85DD-B4EDA1231395}"/>
              </a:ext>
            </a:extLst>
          </p:cNvPr>
          <p:cNvPicPr>
            <a:picLocks noChangeAspect="1"/>
          </p:cNvPicPr>
          <p:nvPr/>
        </p:nvPicPr>
        <p:blipFill>
          <a:blip r:embed="rId2"/>
          <a:stretch>
            <a:fillRect/>
          </a:stretch>
        </p:blipFill>
        <p:spPr>
          <a:xfrm>
            <a:off x="996766" y="2204864"/>
            <a:ext cx="7150467" cy="4445228"/>
          </a:xfrm>
          <a:prstGeom prst="rect">
            <a:avLst/>
          </a:prstGeom>
        </p:spPr>
      </p:pic>
      <p:pic>
        <p:nvPicPr>
          <p:cNvPr id="9" name="Picture 8" descr="Icon&#10;&#10;Description automatically generated">
            <a:extLst>
              <a:ext uri="{FF2B5EF4-FFF2-40B4-BE49-F238E27FC236}">
                <a16:creationId xmlns:a16="http://schemas.microsoft.com/office/drawing/2014/main" id="{2DA1931C-0872-3184-F6EE-22C5C36711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7226" y="425155"/>
            <a:ext cx="914952" cy="1052736"/>
          </a:xfrm>
          <a:prstGeom prst="rect">
            <a:avLst/>
          </a:prstGeom>
        </p:spPr>
      </p:pic>
    </p:spTree>
    <p:extLst>
      <p:ext uri="{BB962C8B-B14F-4D97-AF65-F5344CB8AC3E}">
        <p14:creationId xmlns:p14="http://schemas.microsoft.com/office/powerpoint/2010/main" val="30603676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294566" y="333035"/>
            <a:ext cx="6554867" cy="1524000"/>
          </a:xfrm>
        </p:spPr>
        <p:txBody>
          <a:bodyPr/>
          <a:lstStyle/>
          <a:p>
            <a:pPr eaLnBrk="1" hangingPunct="1"/>
            <a:r>
              <a:rPr lang="en-GB" dirty="0">
                <a:cs typeface="Times New Roman" pitchFamily="18" charset="0"/>
              </a:rPr>
              <a:t>Reporting to Parents </a:t>
            </a:r>
          </a:p>
        </p:txBody>
      </p:sp>
      <p:sp>
        <p:nvSpPr>
          <p:cNvPr id="31745" name="Content Placeholder 2"/>
          <p:cNvSpPr>
            <a:spLocks noGrp="1"/>
          </p:cNvSpPr>
          <p:nvPr>
            <p:ph idx="1"/>
          </p:nvPr>
        </p:nvSpPr>
        <p:spPr>
          <a:xfrm>
            <a:off x="511918" y="1916832"/>
            <a:ext cx="8120162" cy="4824157"/>
          </a:xfrm>
        </p:spPr>
        <p:txBody>
          <a:bodyPr>
            <a:normAutofit fontScale="92500" lnSpcReduction="20000"/>
          </a:bodyPr>
          <a:lstStyle/>
          <a:p>
            <a:pPr marL="0" indent="0">
              <a:lnSpc>
                <a:spcPct val="150000"/>
              </a:lnSpc>
              <a:buNone/>
            </a:pPr>
            <a:r>
              <a:rPr lang="en-GB" u="sng" dirty="0">
                <a:latin typeface="+mj-lt"/>
                <a:cs typeface="Times New Roman" pitchFamily="18" charset="0"/>
              </a:rPr>
              <a:t>Autumn Term 2026/27</a:t>
            </a:r>
            <a:r>
              <a:rPr lang="en-GB" dirty="0">
                <a:latin typeface="+mj-lt"/>
                <a:cs typeface="Times New Roman" pitchFamily="18" charset="0"/>
              </a:rPr>
              <a:t>: </a:t>
            </a:r>
          </a:p>
          <a:p>
            <a:pPr marL="0" indent="0">
              <a:lnSpc>
                <a:spcPct val="150000"/>
              </a:lnSpc>
              <a:buNone/>
            </a:pPr>
            <a:r>
              <a:rPr lang="en-GB" dirty="0">
                <a:latin typeface="+mj-lt"/>
                <a:cs typeface="Times New Roman" pitchFamily="18" charset="0"/>
              </a:rPr>
              <a:t>Parent’s Evening on Monday 19th and Thursday 22nd October</a:t>
            </a:r>
          </a:p>
          <a:p>
            <a:pPr marL="0" indent="0" eaLnBrk="1" hangingPunct="1">
              <a:lnSpc>
                <a:spcPct val="150000"/>
              </a:lnSpc>
              <a:buFont typeface="Symbol" pitchFamily="18" charset="2"/>
              <a:buNone/>
            </a:pPr>
            <a:r>
              <a:rPr lang="en-GB" u="sng" dirty="0">
                <a:latin typeface="+mj-lt"/>
                <a:cs typeface="Times New Roman" pitchFamily="18" charset="0"/>
              </a:rPr>
              <a:t>Spring Term 2026/27: </a:t>
            </a:r>
          </a:p>
          <a:p>
            <a:pPr marL="0" indent="0" eaLnBrk="1" hangingPunct="1">
              <a:lnSpc>
                <a:spcPct val="150000"/>
              </a:lnSpc>
              <a:buFont typeface="Symbol" pitchFamily="18" charset="2"/>
              <a:buNone/>
            </a:pPr>
            <a:r>
              <a:rPr lang="en-GB" dirty="0">
                <a:latin typeface="+mj-lt"/>
                <a:cs typeface="Times New Roman" pitchFamily="18" charset="0"/>
              </a:rPr>
              <a:t>Parent’s Evening on Monday 8</a:t>
            </a:r>
            <a:r>
              <a:rPr lang="en-GB" baseline="30000" dirty="0">
                <a:latin typeface="+mj-lt"/>
                <a:cs typeface="Times New Roman" pitchFamily="18" charset="0"/>
              </a:rPr>
              <a:t>th</a:t>
            </a:r>
            <a:r>
              <a:rPr lang="en-GB" dirty="0">
                <a:latin typeface="+mj-lt"/>
                <a:cs typeface="Times New Roman" pitchFamily="18" charset="0"/>
              </a:rPr>
              <a:t> and Thursday 11</a:t>
            </a:r>
            <a:r>
              <a:rPr lang="en-GB" baseline="30000" dirty="0">
                <a:latin typeface="+mj-lt"/>
                <a:cs typeface="Times New Roman" pitchFamily="18" charset="0"/>
              </a:rPr>
              <a:t>th</a:t>
            </a:r>
            <a:r>
              <a:rPr lang="en-GB" dirty="0">
                <a:latin typeface="+mj-lt"/>
                <a:cs typeface="Times New Roman" pitchFamily="18" charset="0"/>
              </a:rPr>
              <a:t> February</a:t>
            </a:r>
          </a:p>
          <a:p>
            <a:pPr marL="0" indent="0" eaLnBrk="1" hangingPunct="1">
              <a:lnSpc>
                <a:spcPct val="150000"/>
              </a:lnSpc>
              <a:buFont typeface="Symbol" pitchFamily="18" charset="2"/>
              <a:buNone/>
            </a:pPr>
            <a:r>
              <a:rPr lang="en-GB" u="sng" dirty="0">
                <a:latin typeface="+mj-lt"/>
                <a:cs typeface="Times New Roman" pitchFamily="18" charset="0"/>
              </a:rPr>
              <a:t>Summer Term 2026/27: </a:t>
            </a:r>
          </a:p>
          <a:p>
            <a:pPr marL="0" indent="0" eaLnBrk="1" hangingPunct="1">
              <a:lnSpc>
                <a:spcPct val="150000"/>
              </a:lnSpc>
              <a:buFont typeface="Symbol" pitchFamily="18" charset="2"/>
              <a:buNone/>
            </a:pPr>
            <a:r>
              <a:rPr lang="en-GB" dirty="0">
                <a:latin typeface="+mj-lt"/>
                <a:cs typeface="Times New Roman" pitchFamily="18" charset="0"/>
              </a:rPr>
              <a:t>End of Year Reports on Wednesday 14</a:t>
            </a:r>
            <a:r>
              <a:rPr lang="en-GB" baseline="30000" dirty="0">
                <a:latin typeface="+mj-lt"/>
                <a:cs typeface="Times New Roman" pitchFamily="18" charset="0"/>
              </a:rPr>
              <a:t>th</a:t>
            </a:r>
            <a:r>
              <a:rPr lang="en-GB" dirty="0">
                <a:latin typeface="+mj-lt"/>
                <a:cs typeface="Times New Roman" pitchFamily="18" charset="0"/>
              </a:rPr>
              <a:t> July </a:t>
            </a:r>
          </a:p>
          <a:p>
            <a:pPr marL="0" indent="0">
              <a:lnSpc>
                <a:spcPct val="150000"/>
              </a:lnSpc>
              <a:buNone/>
            </a:pPr>
            <a:r>
              <a:rPr lang="en-GB" sz="1800" dirty="0">
                <a:solidFill>
                  <a:srgbClr val="7030A0"/>
                </a:solidFill>
                <a:effectLst/>
                <a:latin typeface="inherit"/>
                <a:ea typeface="Times New Roman" panose="02020603050405020304" pitchFamily="18" charset="0"/>
                <a:cs typeface="Arial" panose="020B0604020202020204" pitchFamily="34" charset="0"/>
              </a:rPr>
              <a:t>“The school have been incredibly supportive; they clearly care about the children. We’re really happy with how our son is progressing at St Chads, it’s a great environment for him.” (Ofsted Parent View 2026)</a:t>
            </a:r>
            <a:endParaRPr lang="en-GB" sz="1800" dirty="0">
              <a:solidFill>
                <a:srgbClr val="7030A0"/>
              </a:solidFill>
              <a:effectLst/>
              <a:latin typeface="Times New Roman" panose="02020603050405020304" pitchFamily="18" charset="0"/>
              <a:ea typeface="Times New Roman" panose="02020603050405020304" pitchFamily="18" charset="0"/>
            </a:endParaRPr>
          </a:p>
          <a:p>
            <a:pPr marL="0" indent="0" eaLnBrk="1" hangingPunct="1">
              <a:lnSpc>
                <a:spcPct val="150000"/>
              </a:lnSpc>
              <a:buFont typeface="Symbol" pitchFamily="18" charset="2"/>
              <a:buNone/>
            </a:pPr>
            <a:endParaRPr lang="en-GB" dirty="0">
              <a:latin typeface="+mj-lt"/>
              <a:cs typeface="Times New Roman" pitchFamily="18" charset="0"/>
            </a:endParaRPr>
          </a:p>
        </p:txBody>
      </p:sp>
      <p:pic>
        <p:nvPicPr>
          <p:cNvPr id="2" name="Picture 1" descr="Icon&#10;&#10;Description automatically generated">
            <a:extLst>
              <a:ext uri="{FF2B5EF4-FFF2-40B4-BE49-F238E27FC236}">
                <a16:creationId xmlns:a16="http://schemas.microsoft.com/office/drawing/2014/main" id="{B3E171FD-F82E-82AD-B123-41D7432886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97226" y="425155"/>
            <a:ext cx="914952" cy="1052736"/>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971600" y="360040"/>
            <a:ext cx="6554867" cy="1152128"/>
          </a:xfrm>
        </p:spPr>
        <p:txBody>
          <a:bodyPr/>
          <a:lstStyle/>
          <a:p>
            <a:pPr eaLnBrk="1" hangingPunct="1"/>
            <a:r>
              <a:rPr lang="en-GB" dirty="0">
                <a:cs typeface="Times New Roman" pitchFamily="18" charset="0"/>
              </a:rPr>
              <a:t>Open door policy</a:t>
            </a:r>
          </a:p>
        </p:txBody>
      </p:sp>
      <p:sp>
        <p:nvSpPr>
          <p:cNvPr id="32769" name="Content Placeholder 2"/>
          <p:cNvSpPr>
            <a:spLocks noGrp="1"/>
          </p:cNvSpPr>
          <p:nvPr>
            <p:ph idx="1"/>
          </p:nvPr>
        </p:nvSpPr>
        <p:spPr>
          <a:xfrm>
            <a:off x="395536" y="1988840"/>
            <a:ext cx="8424936" cy="4509120"/>
          </a:xfrm>
        </p:spPr>
        <p:txBody>
          <a:bodyPr>
            <a:normAutofit fontScale="92500" lnSpcReduction="10000"/>
          </a:bodyPr>
          <a:lstStyle/>
          <a:p>
            <a:pPr eaLnBrk="1" hangingPunct="1">
              <a:buFont typeface="Wingdings" pitchFamily="2" charset="2"/>
              <a:buChar char="§"/>
            </a:pPr>
            <a:r>
              <a:rPr lang="en-GB" sz="2000" dirty="0">
                <a:latin typeface="+mj-lt"/>
                <a:cs typeface="Times New Roman" pitchFamily="18" charset="0"/>
              </a:rPr>
              <a:t>St Chad’s operates an open door policy. If you have an issue or concern, please discuss it firstly with the </a:t>
            </a:r>
            <a:r>
              <a:rPr lang="en-GB" sz="2000" b="1" dirty="0">
                <a:latin typeface="+mj-lt"/>
                <a:cs typeface="Times New Roman" pitchFamily="18" charset="0"/>
              </a:rPr>
              <a:t>class teacher.</a:t>
            </a:r>
          </a:p>
          <a:p>
            <a:pPr eaLnBrk="1" hangingPunct="1">
              <a:buFont typeface="Wingdings" pitchFamily="2" charset="2"/>
              <a:buChar char="§"/>
            </a:pPr>
            <a:r>
              <a:rPr lang="en-GB" sz="2000" dirty="0">
                <a:latin typeface="+mj-lt"/>
                <a:cs typeface="Times New Roman" pitchFamily="18" charset="0"/>
              </a:rPr>
              <a:t>First thing in the morning when the door is opened or when the teacher is seeing the children out at the end of day, is not always the most convenient time to discuss concerns. </a:t>
            </a:r>
          </a:p>
          <a:p>
            <a:pPr eaLnBrk="1" hangingPunct="1">
              <a:buFont typeface="Wingdings" pitchFamily="2" charset="2"/>
              <a:buChar char="§"/>
            </a:pPr>
            <a:r>
              <a:rPr lang="en-GB" sz="2000" dirty="0">
                <a:latin typeface="+mj-lt"/>
                <a:cs typeface="Times New Roman" pitchFamily="18" charset="0"/>
              </a:rPr>
              <a:t>You can call the office or send the teacher a message to make an appointment or ask for a call back. </a:t>
            </a:r>
          </a:p>
          <a:p>
            <a:pPr eaLnBrk="1" hangingPunct="1">
              <a:buFont typeface="Wingdings" pitchFamily="2" charset="2"/>
              <a:buChar char="§"/>
            </a:pPr>
            <a:r>
              <a:rPr lang="en-GB" sz="2000" dirty="0">
                <a:solidFill>
                  <a:srgbClr val="FF0000"/>
                </a:solidFill>
                <a:latin typeface="+mj-lt"/>
                <a:cs typeface="Times New Roman" pitchFamily="18" charset="0"/>
              </a:rPr>
              <a:t>A quick message to the teacher via email is fine. However, we prefer not to communicate via email over serious issues or concerns - these are always best dealt with in person or over the phone. </a:t>
            </a:r>
          </a:p>
          <a:p>
            <a:pPr eaLnBrk="1" hangingPunct="1">
              <a:buFont typeface="Wingdings" pitchFamily="2" charset="2"/>
              <a:buChar char="§"/>
            </a:pPr>
            <a:r>
              <a:rPr lang="en-GB" sz="2000" dirty="0">
                <a:latin typeface="+mj-lt"/>
                <a:cs typeface="Times New Roman" pitchFamily="18" charset="0"/>
              </a:rPr>
              <a:t>We will always respond within 48 hours.</a:t>
            </a:r>
          </a:p>
          <a:p>
            <a:pPr eaLnBrk="1" hangingPunct="1">
              <a:buFont typeface="Wingdings" pitchFamily="2" charset="2"/>
              <a:buChar char="§"/>
            </a:pPr>
            <a:r>
              <a:rPr lang="en-GB" sz="2000" dirty="0">
                <a:latin typeface="+mj-lt"/>
                <a:cs typeface="Times New Roman" pitchFamily="18" charset="0"/>
              </a:rPr>
              <a:t>In the rare event that the matter cannot be resolved with the teacher, please contact the Key Stage Leader (EYFS/KS1 </a:t>
            </a:r>
            <a:r>
              <a:rPr lang="en-GB" sz="2000" b="1" dirty="0">
                <a:latin typeface="+mj-lt"/>
                <a:cs typeface="Times New Roman" pitchFamily="18" charset="0"/>
              </a:rPr>
              <a:t>Mrs Harwood </a:t>
            </a:r>
            <a:r>
              <a:rPr lang="en-GB" sz="2000" dirty="0">
                <a:latin typeface="+mj-lt"/>
                <a:cs typeface="Times New Roman" pitchFamily="18" charset="0"/>
              </a:rPr>
              <a:t>or KS2 </a:t>
            </a:r>
            <a:r>
              <a:rPr lang="en-GB" sz="2000" b="1" dirty="0">
                <a:latin typeface="+mj-lt"/>
                <a:cs typeface="Times New Roman" pitchFamily="18" charset="0"/>
              </a:rPr>
              <a:t>Mr Blackburn</a:t>
            </a:r>
            <a:r>
              <a:rPr lang="en-GB" sz="2000" dirty="0">
                <a:latin typeface="+mj-lt"/>
                <a:cs typeface="Times New Roman" pitchFamily="18" charset="0"/>
              </a:rPr>
              <a:t>). </a:t>
            </a:r>
          </a:p>
          <a:p>
            <a:pPr eaLnBrk="1" hangingPunct="1">
              <a:buFont typeface="Wingdings" pitchFamily="2" charset="2"/>
              <a:buChar char="§"/>
            </a:pPr>
            <a:r>
              <a:rPr lang="en-GB" sz="2000" dirty="0">
                <a:latin typeface="+mj-lt"/>
                <a:cs typeface="Times New Roman" pitchFamily="18" charset="0"/>
              </a:rPr>
              <a:t>If there is still no resolution, then  please contact </a:t>
            </a:r>
            <a:r>
              <a:rPr lang="en-GB" sz="2000" b="1" dirty="0">
                <a:latin typeface="+mj-lt"/>
                <a:cs typeface="Times New Roman" pitchFamily="18" charset="0"/>
              </a:rPr>
              <a:t>Mrs Bitsakaki</a:t>
            </a:r>
            <a:r>
              <a:rPr lang="en-GB" sz="2000" dirty="0">
                <a:latin typeface="+mj-lt"/>
                <a:cs typeface="Times New Roman" pitchFamily="18" charset="0"/>
              </a:rPr>
              <a:t>.</a:t>
            </a:r>
          </a:p>
        </p:txBody>
      </p:sp>
      <p:pic>
        <p:nvPicPr>
          <p:cNvPr id="2" name="Picture 1" descr="Icon&#10;&#10;Description automatically generated">
            <a:extLst>
              <a:ext uri="{FF2B5EF4-FFF2-40B4-BE49-F238E27FC236}">
                <a16:creationId xmlns:a16="http://schemas.microsoft.com/office/drawing/2014/main" id="{DFA20525-EEE6-9DD3-6FBC-8A601C44430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97226" y="425155"/>
            <a:ext cx="914952" cy="1052736"/>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801D1-ADAF-43CD-864C-350D28D8142F}"/>
              </a:ext>
            </a:extLst>
          </p:cNvPr>
          <p:cNvSpPr>
            <a:spLocks noGrp="1"/>
          </p:cNvSpPr>
          <p:nvPr>
            <p:ph type="title"/>
          </p:nvPr>
        </p:nvSpPr>
        <p:spPr>
          <a:xfrm>
            <a:off x="899592" y="30253"/>
            <a:ext cx="6554867" cy="1524000"/>
          </a:xfrm>
        </p:spPr>
        <p:txBody>
          <a:bodyPr>
            <a:normAutofit/>
          </a:bodyPr>
          <a:lstStyle/>
          <a:p>
            <a:pPr algn="ctr"/>
            <a:r>
              <a:rPr lang="en-GB" dirty="0"/>
              <a:t>Who to contact</a:t>
            </a:r>
          </a:p>
        </p:txBody>
      </p:sp>
      <p:pic>
        <p:nvPicPr>
          <p:cNvPr id="6" name="Content Placeholder 5">
            <a:extLst>
              <a:ext uri="{FF2B5EF4-FFF2-40B4-BE49-F238E27FC236}">
                <a16:creationId xmlns:a16="http://schemas.microsoft.com/office/drawing/2014/main" id="{2C67F6B0-A05A-4024-95B1-00CB0960B3A5}"/>
              </a:ext>
            </a:extLst>
          </p:cNvPr>
          <p:cNvPicPr>
            <a:picLocks noGrp="1" noChangeAspect="1"/>
          </p:cNvPicPr>
          <p:nvPr>
            <p:ph idx="1"/>
          </p:nvPr>
        </p:nvPicPr>
        <p:blipFill>
          <a:blip r:embed="rId2"/>
          <a:stretch>
            <a:fillRect/>
          </a:stretch>
        </p:blipFill>
        <p:spPr>
          <a:xfrm>
            <a:off x="467544" y="980728"/>
            <a:ext cx="7953399" cy="5615905"/>
          </a:xfrm>
        </p:spPr>
      </p:pic>
      <p:pic>
        <p:nvPicPr>
          <p:cNvPr id="3" name="Picture 2" descr="Icon&#10;&#10;Description automatically generated">
            <a:extLst>
              <a:ext uri="{FF2B5EF4-FFF2-40B4-BE49-F238E27FC236}">
                <a16:creationId xmlns:a16="http://schemas.microsoft.com/office/drawing/2014/main" id="{892A0C62-FDCF-F0FF-BB04-4624A32A58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89233" y="332656"/>
            <a:ext cx="914952" cy="1052736"/>
          </a:xfrm>
          <a:prstGeom prst="rect">
            <a:avLst/>
          </a:prstGeom>
        </p:spPr>
      </p:pic>
    </p:spTree>
    <p:extLst>
      <p:ext uri="{BB962C8B-B14F-4D97-AF65-F5344CB8AC3E}">
        <p14:creationId xmlns:p14="http://schemas.microsoft.com/office/powerpoint/2010/main" val="13682414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319A3-C459-47B4-8517-47CE699710D6}"/>
              </a:ext>
            </a:extLst>
          </p:cNvPr>
          <p:cNvSpPr>
            <a:spLocks noGrp="1"/>
          </p:cNvSpPr>
          <p:nvPr>
            <p:ph type="title"/>
          </p:nvPr>
        </p:nvSpPr>
        <p:spPr/>
        <p:txBody>
          <a:bodyPr/>
          <a:lstStyle/>
          <a:p>
            <a:r>
              <a:rPr lang="en-GB" dirty="0"/>
              <a:t>HOW CAN YOU SUPPORT?</a:t>
            </a:r>
          </a:p>
        </p:txBody>
      </p:sp>
      <p:sp>
        <p:nvSpPr>
          <p:cNvPr id="3" name="Content Placeholder 2">
            <a:extLst>
              <a:ext uri="{FF2B5EF4-FFF2-40B4-BE49-F238E27FC236}">
                <a16:creationId xmlns:a16="http://schemas.microsoft.com/office/drawing/2014/main" id="{A3A456AF-6B7A-466F-B30E-A29E50C74AAE}"/>
              </a:ext>
            </a:extLst>
          </p:cNvPr>
          <p:cNvSpPr>
            <a:spLocks noGrp="1"/>
          </p:cNvSpPr>
          <p:nvPr>
            <p:ph idx="1"/>
          </p:nvPr>
        </p:nvSpPr>
        <p:spPr>
          <a:xfrm>
            <a:off x="323528" y="2011680"/>
            <a:ext cx="8424936" cy="4729688"/>
          </a:xfrm>
        </p:spPr>
        <p:txBody>
          <a:bodyPr>
            <a:normAutofit/>
          </a:bodyPr>
          <a:lstStyle/>
          <a:p>
            <a:r>
              <a:rPr lang="en-GB" sz="2400" dirty="0">
                <a:latin typeface="+mj-lt"/>
                <a:cs typeface="Times New Roman" pitchFamily="18" charset="0"/>
              </a:rPr>
              <a:t>Our Home School Agreement is in the front of your child’s planner which gives you an idea of how you can help.</a:t>
            </a:r>
          </a:p>
          <a:p>
            <a:r>
              <a:rPr lang="en-GB" sz="2400" dirty="0">
                <a:latin typeface="+mj-lt"/>
                <a:cs typeface="Times New Roman" pitchFamily="18" charset="0"/>
              </a:rPr>
              <a:t>If your child has any change in circumstances that might affect their wellbeing or learning, please let us know. </a:t>
            </a:r>
          </a:p>
          <a:p>
            <a:r>
              <a:rPr lang="en-GB" sz="2400" dirty="0">
                <a:latin typeface="+mj-lt"/>
                <a:cs typeface="Times New Roman" pitchFamily="18" charset="0"/>
              </a:rPr>
              <a:t>We would love you to engage positively with social media- we regularly post on Facebook and we really appreciate any likes and shares and positive comments on public forums such as Poulton Chat.</a:t>
            </a:r>
          </a:p>
          <a:p>
            <a:r>
              <a:rPr lang="en-GB" sz="2400" dirty="0">
                <a:solidFill>
                  <a:srgbClr val="FF0000"/>
                </a:solidFill>
                <a:latin typeface="+mj-lt"/>
                <a:cs typeface="Times New Roman" pitchFamily="18" charset="0"/>
              </a:rPr>
              <a:t>Please avoid posting negative comments on social media or class </a:t>
            </a:r>
            <a:r>
              <a:rPr lang="en-GB" sz="2400" dirty="0" err="1">
                <a:solidFill>
                  <a:srgbClr val="FF0000"/>
                </a:solidFill>
                <a:latin typeface="+mj-lt"/>
                <a:cs typeface="Times New Roman" pitchFamily="18" charset="0"/>
              </a:rPr>
              <a:t>Whatsapp</a:t>
            </a:r>
            <a:r>
              <a:rPr lang="en-GB" sz="2400" dirty="0">
                <a:solidFill>
                  <a:srgbClr val="FF0000"/>
                </a:solidFill>
                <a:latin typeface="+mj-lt"/>
                <a:cs typeface="Times New Roman" pitchFamily="18" charset="0"/>
              </a:rPr>
              <a:t> groups as this can really damage relationships. We ask that if you have any concerns, you contact us so we can resolve issues together.</a:t>
            </a:r>
          </a:p>
          <a:p>
            <a:endParaRPr lang="en-GB" sz="2200" dirty="0">
              <a:solidFill>
                <a:srgbClr val="FF0000"/>
              </a:solidFill>
              <a:latin typeface="+mj-lt"/>
              <a:cs typeface="Times New Roman" pitchFamily="18" charset="0"/>
            </a:endParaRPr>
          </a:p>
          <a:p>
            <a:endParaRPr lang="en-GB" sz="2200" dirty="0">
              <a:latin typeface="+mj-lt"/>
              <a:cs typeface="Times New Roman" pitchFamily="18" charset="0"/>
            </a:endParaRPr>
          </a:p>
          <a:p>
            <a:endParaRPr lang="en-GB" dirty="0"/>
          </a:p>
        </p:txBody>
      </p:sp>
      <p:pic>
        <p:nvPicPr>
          <p:cNvPr id="4" name="Picture 3" descr="Icon&#10;&#10;Description automatically generated">
            <a:extLst>
              <a:ext uri="{FF2B5EF4-FFF2-40B4-BE49-F238E27FC236}">
                <a16:creationId xmlns:a16="http://schemas.microsoft.com/office/drawing/2014/main" id="{79C45268-EEC8-7A24-02C2-2CA3811FD83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97226" y="425155"/>
            <a:ext cx="914952" cy="1052736"/>
          </a:xfrm>
          <a:prstGeom prst="rect">
            <a:avLst/>
          </a:prstGeom>
        </p:spPr>
      </p:pic>
    </p:spTree>
    <p:extLst>
      <p:ext uri="{BB962C8B-B14F-4D97-AF65-F5344CB8AC3E}">
        <p14:creationId xmlns:p14="http://schemas.microsoft.com/office/powerpoint/2010/main" val="3966843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74B6E-505C-4346-9954-9DD75B715DD2}"/>
              </a:ext>
            </a:extLst>
          </p:cNvPr>
          <p:cNvSpPr>
            <a:spLocks noGrp="1"/>
          </p:cNvSpPr>
          <p:nvPr>
            <p:ph type="title"/>
          </p:nvPr>
        </p:nvSpPr>
        <p:spPr>
          <a:xfrm>
            <a:off x="899592" y="260648"/>
            <a:ext cx="6554867" cy="1524000"/>
          </a:xfrm>
        </p:spPr>
        <p:txBody>
          <a:bodyPr/>
          <a:lstStyle/>
          <a:p>
            <a:r>
              <a:rPr lang="en-GB" dirty="0"/>
              <a:t>A day in the life of year 1</a:t>
            </a:r>
          </a:p>
        </p:txBody>
      </p:sp>
      <p:sp>
        <p:nvSpPr>
          <p:cNvPr id="3" name="Content Placeholder 2">
            <a:extLst>
              <a:ext uri="{FF2B5EF4-FFF2-40B4-BE49-F238E27FC236}">
                <a16:creationId xmlns:a16="http://schemas.microsoft.com/office/drawing/2014/main" id="{A700144D-4E21-4858-8D1A-61737CC8F8B3}"/>
              </a:ext>
            </a:extLst>
          </p:cNvPr>
          <p:cNvSpPr>
            <a:spLocks noGrp="1"/>
          </p:cNvSpPr>
          <p:nvPr>
            <p:ph idx="1"/>
          </p:nvPr>
        </p:nvSpPr>
        <p:spPr>
          <a:xfrm>
            <a:off x="683568" y="2636912"/>
            <a:ext cx="6554867" cy="3767670"/>
          </a:xfrm>
        </p:spPr>
        <p:txBody>
          <a:bodyPr/>
          <a:lstStyle/>
          <a:p>
            <a:r>
              <a:rPr lang="en-GB" dirty="0"/>
              <a:t>Day in the life video</a:t>
            </a:r>
          </a:p>
        </p:txBody>
      </p:sp>
      <p:pic>
        <p:nvPicPr>
          <p:cNvPr id="4" name="Picture 3" descr="Icon&#10;&#10;Description automatically generated">
            <a:extLst>
              <a:ext uri="{FF2B5EF4-FFF2-40B4-BE49-F238E27FC236}">
                <a16:creationId xmlns:a16="http://schemas.microsoft.com/office/drawing/2014/main" id="{AB450767-C8CD-7067-107E-4E707F874C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97226" y="425155"/>
            <a:ext cx="914952" cy="1052736"/>
          </a:xfrm>
          <a:prstGeom prst="rect">
            <a:avLst/>
          </a:prstGeom>
        </p:spPr>
      </p:pic>
    </p:spTree>
    <p:extLst>
      <p:ext uri="{BB962C8B-B14F-4D97-AF65-F5344CB8AC3E}">
        <p14:creationId xmlns:p14="http://schemas.microsoft.com/office/powerpoint/2010/main" val="31407579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5788" y="4797152"/>
            <a:ext cx="8229600" cy="1728192"/>
          </a:xfrm>
        </p:spPr>
        <p:txBody>
          <a:bodyPr rtlCol="0">
            <a:normAutofit fontScale="90000"/>
          </a:bodyPr>
          <a:lstStyle/>
          <a:p>
            <a:pPr>
              <a:defRPr/>
            </a:pPr>
            <a:r>
              <a:rPr lang="en-GB" dirty="0">
                <a:solidFill>
                  <a:schemeClr val="tx1"/>
                </a:solidFill>
                <a:cs typeface="Times New Roman" panose="02020603050405020304" pitchFamily="18" charset="0"/>
              </a:rPr>
              <a:t>Thank You </a:t>
            </a:r>
            <a:br>
              <a:rPr lang="en-GB" dirty="0">
                <a:solidFill>
                  <a:schemeClr val="tx1"/>
                </a:solidFill>
                <a:cs typeface="Times New Roman" panose="02020603050405020304" pitchFamily="18" charset="0"/>
              </a:rPr>
            </a:br>
            <a:r>
              <a:rPr lang="en-GB" dirty="0">
                <a:solidFill>
                  <a:schemeClr val="tx1"/>
                </a:solidFill>
                <a:cs typeface="Times New Roman" panose="02020603050405020304" pitchFamily="18" charset="0"/>
              </a:rPr>
              <a:t>Any questions?</a:t>
            </a:r>
            <a:br>
              <a:rPr lang="en-GB" dirty="0">
                <a:solidFill>
                  <a:schemeClr val="tx1"/>
                </a:solidFill>
                <a:cs typeface="Times New Roman" panose="02020603050405020304" pitchFamily="18" charset="0"/>
              </a:rPr>
            </a:br>
            <a:br>
              <a:rPr lang="en-GB" dirty="0">
                <a:solidFill>
                  <a:schemeClr val="tx1"/>
                </a:solidFill>
                <a:cs typeface="Times New Roman" panose="02020603050405020304" pitchFamily="18" charset="0"/>
              </a:rPr>
            </a:br>
            <a:r>
              <a:rPr lang="en-GB" sz="2700" b="1" dirty="0">
                <a:solidFill>
                  <a:srgbClr val="002060"/>
                </a:solidFill>
                <a:cs typeface="Times New Roman" panose="02020603050405020304" pitchFamily="18" charset="0"/>
              </a:rPr>
              <a:t>LOVE LEARNING. LOVE GOD. LOVE ONE ANOTHER.</a:t>
            </a:r>
            <a:br>
              <a:rPr lang="en-GB" sz="2700" b="1" dirty="0">
                <a:solidFill>
                  <a:srgbClr val="002060"/>
                </a:solidFill>
                <a:cs typeface="Times New Roman" panose="02020603050405020304" pitchFamily="18" charset="0"/>
              </a:rPr>
            </a:br>
            <a:br>
              <a:rPr lang="en-GB" sz="2700" b="1" dirty="0">
                <a:solidFill>
                  <a:srgbClr val="002060"/>
                </a:solidFill>
                <a:cs typeface="Times New Roman" panose="02020603050405020304" pitchFamily="18" charset="0"/>
              </a:rPr>
            </a:br>
            <a:r>
              <a:rPr lang="en-GB" sz="2200" b="1" dirty="0">
                <a:solidFill>
                  <a:srgbClr val="002060"/>
                </a:solidFill>
                <a:cs typeface="Times New Roman" panose="02020603050405020304" pitchFamily="18" charset="0"/>
              </a:rPr>
              <a:t>“Let all that you do be done in love” (1Corinthians 16:14)</a:t>
            </a:r>
            <a:br>
              <a:rPr lang="en-GB" sz="2200" b="1" dirty="0">
                <a:solidFill>
                  <a:srgbClr val="002060"/>
                </a:solidFill>
                <a:cs typeface="Times New Roman" panose="02020603050405020304" pitchFamily="18" charset="0"/>
              </a:rPr>
            </a:br>
            <a:br>
              <a:rPr lang="en-GB" sz="2700" b="1" dirty="0">
                <a:solidFill>
                  <a:srgbClr val="002060"/>
                </a:solidFill>
                <a:cs typeface="Times New Roman" panose="02020603050405020304" pitchFamily="18" charset="0"/>
              </a:rPr>
            </a:br>
            <a:br>
              <a:rPr lang="en-GB" dirty="0">
                <a:solidFill>
                  <a:srgbClr val="002060"/>
                </a:solidFill>
              </a:rPr>
            </a:br>
            <a:endParaRPr lang="en-GB" dirty="0">
              <a:solidFill>
                <a:schemeClr val="tx1"/>
              </a:solidFill>
              <a:cs typeface="Times New Roman" panose="02020603050405020304" pitchFamily="18" charset="0"/>
            </a:endParaRPr>
          </a:p>
        </p:txBody>
      </p:sp>
      <p:pic>
        <p:nvPicPr>
          <p:cNvPr id="5" name="Picture 4" descr="Icon&#10;&#10;Description automatically generated">
            <a:extLst>
              <a:ext uri="{FF2B5EF4-FFF2-40B4-BE49-F238E27FC236}">
                <a16:creationId xmlns:a16="http://schemas.microsoft.com/office/drawing/2014/main" id="{DEB17C88-B0EE-DAA9-03AD-0C7B0AA5957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35896" y="1772816"/>
            <a:ext cx="1627169" cy="1872208"/>
          </a:xfrm>
          <a:prstGeom prst="rect">
            <a:avLst/>
          </a:prstGeom>
        </p:spPr>
      </p:pic>
      <p:sp>
        <p:nvSpPr>
          <p:cNvPr id="6" name="TextBox 5">
            <a:extLst>
              <a:ext uri="{FF2B5EF4-FFF2-40B4-BE49-F238E27FC236}">
                <a16:creationId xmlns:a16="http://schemas.microsoft.com/office/drawing/2014/main" id="{F366475B-1DB3-4E39-ACDA-08C6D81F50CB}"/>
              </a:ext>
            </a:extLst>
          </p:cNvPr>
          <p:cNvSpPr txBox="1"/>
          <p:nvPr/>
        </p:nvSpPr>
        <p:spPr>
          <a:xfrm>
            <a:off x="585788" y="548680"/>
            <a:ext cx="8229600" cy="646331"/>
          </a:xfrm>
          <a:prstGeom prst="rect">
            <a:avLst/>
          </a:prstGeom>
          <a:noFill/>
        </p:spPr>
        <p:txBody>
          <a:bodyPr wrap="square">
            <a:spAutoFit/>
          </a:bodyPr>
          <a:lstStyle/>
          <a:p>
            <a:r>
              <a:rPr lang="en-GB"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“Staff know pupils well and nurture positive, respectful relationships with them.”  (Ofsted 2026)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268115" y="260648"/>
            <a:ext cx="6554867" cy="1524000"/>
          </a:xfrm>
        </p:spPr>
        <p:txBody>
          <a:bodyPr/>
          <a:lstStyle/>
          <a:p>
            <a:pPr algn="ctr" eaLnBrk="1" hangingPunct="1"/>
            <a:r>
              <a:rPr lang="en-GB" dirty="0">
                <a:latin typeface="Gill Sans MT" panose="020B0502020104020203" pitchFamily="34" charset="0"/>
                <a:cs typeface="Times New Roman" pitchFamily="18" charset="0"/>
              </a:rPr>
              <a:t>Welcome to year 1</a:t>
            </a:r>
          </a:p>
        </p:txBody>
      </p:sp>
      <p:sp>
        <p:nvSpPr>
          <p:cNvPr id="16385" name="Content Placeholder 2"/>
          <p:cNvSpPr>
            <a:spLocks noGrp="1"/>
          </p:cNvSpPr>
          <p:nvPr>
            <p:ph idx="1"/>
          </p:nvPr>
        </p:nvSpPr>
        <p:spPr>
          <a:xfrm>
            <a:off x="1187624" y="2086502"/>
            <a:ext cx="7200800" cy="4536504"/>
          </a:xfrm>
        </p:spPr>
        <p:txBody>
          <a:bodyPr>
            <a:normAutofit/>
          </a:bodyPr>
          <a:lstStyle/>
          <a:p>
            <a:pPr marL="0" indent="0">
              <a:buNone/>
            </a:pPr>
            <a:r>
              <a:rPr kumimoji="0" lang="en-GB" sz="2800" b="0" i="0" u="sng" strike="noStrike" kern="1200" cap="all" spc="0" normalizeH="0" baseline="0" noProof="0" dirty="0">
                <a:ln w="3175" cmpd="sng">
                  <a:noFill/>
                </a:ln>
                <a:effectLst/>
                <a:uLnTx/>
                <a:uFillTx/>
                <a:latin typeface="+mj-lt"/>
                <a:ea typeface="+mj-ea"/>
                <a:cs typeface="Times New Roman" pitchFamily="18" charset="0"/>
              </a:rPr>
              <a:t>Staff</a:t>
            </a:r>
            <a:br>
              <a:rPr kumimoji="0" lang="en-GB" sz="3600" b="0" i="0" u="sng" strike="noStrike" kern="1200" cap="all" spc="0" normalizeH="0" baseline="0" noProof="0" dirty="0">
                <a:ln w="3175" cmpd="sng">
                  <a:noFill/>
                </a:ln>
                <a:effectLst/>
                <a:uLnTx/>
                <a:uFillTx/>
                <a:latin typeface="+mj-lt"/>
                <a:ea typeface="+mj-ea"/>
                <a:cs typeface="Times New Roman" pitchFamily="18" charset="0"/>
              </a:rPr>
            </a:br>
            <a:br>
              <a:rPr kumimoji="0" lang="en-GB" sz="2400" b="0" i="0" u="none" strike="noStrike" kern="1200" cap="all" spc="0" normalizeH="0" baseline="0" noProof="0" dirty="0">
                <a:ln w="3175" cmpd="sng">
                  <a:noFill/>
                </a:ln>
                <a:effectLst/>
                <a:uLnTx/>
                <a:uFillTx/>
                <a:latin typeface="+mj-lt"/>
                <a:ea typeface="+mj-ea"/>
                <a:cs typeface="Times New Roman" pitchFamily="18" charset="0"/>
              </a:rPr>
            </a:br>
            <a:r>
              <a:rPr kumimoji="0" lang="en-GB" sz="2400" b="0" i="0" u="none" strike="noStrike" kern="1200" cap="all" spc="0" normalizeH="0" baseline="0" noProof="0" dirty="0">
                <a:ln w="3175" cmpd="sng">
                  <a:noFill/>
                </a:ln>
                <a:effectLst/>
                <a:uLnTx/>
                <a:uFillTx/>
                <a:latin typeface="+mj-lt"/>
                <a:ea typeface="+mj-ea"/>
                <a:cs typeface="Times New Roman" pitchFamily="18" charset="0"/>
              </a:rPr>
              <a:t>Teachers:  </a:t>
            </a:r>
            <a:r>
              <a:rPr kumimoji="0" lang="en-GB" sz="2400" b="1" i="0" u="none" strike="noStrike" kern="1200" cap="all" spc="0" normalizeH="0" baseline="0" noProof="0" dirty="0">
                <a:ln w="3175" cmpd="sng">
                  <a:noFill/>
                </a:ln>
                <a:effectLst/>
                <a:uLnTx/>
                <a:uFillTx/>
                <a:latin typeface="+mj-lt"/>
                <a:ea typeface="+mj-ea"/>
                <a:cs typeface="Times New Roman" pitchFamily="18" charset="0"/>
              </a:rPr>
              <a:t>Mrs Harwood </a:t>
            </a:r>
            <a:endParaRPr lang="en-GB" sz="1600" cap="all" dirty="0">
              <a:ln w="3175" cmpd="sng">
                <a:noFill/>
              </a:ln>
              <a:latin typeface="+mj-lt"/>
              <a:ea typeface="+mj-ea"/>
              <a:cs typeface="Times New Roman" pitchFamily="18" charset="0"/>
            </a:endParaRPr>
          </a:p>
          <a:p>
            <a:pPr marL="0" indent="0">
              <a:buNone/>
            </a:pPr>
            <a:r>
              <a:rPr kumimoji="0" lang="en-GB" sz="2400" b="0" i="0" u="none" strike="noStrike" kern="1200" cap="all" spc="0" normalizeH="0" baseline="0" noProof="0" dirty="0">
                <a:ln w="3175" cmpd="sng">
                  <a:noFill/>
                </a:ln>
                <a:effectLst/>
                <a:uLnTx/>
                <a:uFillTx/>
                <a:latin typeface="+mj-lt"/>
                <a:ea typeface="+mj-ea"/>
                <a:cs typeface="Times New Roman" pitchFamily="18" charset="0"/>
              </a:rPr>
              <a:t>                           </a:t>
            </a:r>
            <a:r>
              <a:rPr kumimoji="0" lang="en-GB" sz="2400" b="1" i="0" u="none" strike="noStrike" kern="1200" cap="all" spc="0" normalizeH="0" baseline="0" noProof="0" dirty="0">
                <a:ln w="3175" cmpd="sng">
                  <a:noFill/>
                </a:ln>
                <a:effectLst/>
                <a:uLnTx/>
                <a:uFillTx/>
                <a:latin typeface="+mj-lt"/>
                <a:ea typeface="+mj-ea"/>
                <a:cs typeface="Times New Roman" pitchFamily="18" charset="0"/>
              </a:rPr>
              <a:t>Mrs Whorlton-Jones </a:t>
            </a:r>
            <a:r>
              <a:rPr kumimoji="0" lang="en-GB" sz="1500" i="0" u="none" strike="noStrike" kern="1200" cap="all" spc="0" normalizeH="0" baseline="0" noProof="0" dirty="0">
                <a:ln w="3175" cmpd="sng">
                  <a:noFill/>
                </a:ln>
                <a:effectLst/>
                <a:uLnTx/>
                <a:uFillTx/>
                <a:latin typeface="+mj-lt"/>
                <a:ea typeface="+mj-ea"/>
                <a:cs typeface="Times New Roman" pitchFamily="18" charset="0"/>
              </a:rPr>
              <a:t>(Wed &amp; Thurs PM)</a:t>
            </a:r>
            <a:br>
              <a:rPr kumimoji="0" lang="en-GB" sz="2400" b="0" i="0" u="none" strike="noStrike" kern="1200" cap="all" spc="0" normalizeH="0" baseline="0" noProof="0" dirty="0">
                <a:ln w="3175" cmpd="sng">
                  <a:noFill/>
                </a:ln>
                <a:effectLst/>
                <a:uLnTx/>
                <a:uFillTx/>
                <a:latin typeface="+mj-lt"/>
                <a:ea typeface="+mj-ea"/>
                <a:cs typeface="Times New Roman" pitchFamily="18" charset="0"/>
              </a:rPr>
            </a:br>
            <a:r>
              <a:rPr kumimoji="0" lang="en-GB" sz="2400" b="0" i="0" u="none" strike="noStrike" kern="1200" cap="all" spc="0" normalizeH="0" baseline="0" noProof="0" dirty="0">
                <a:ln w="3175" cmpd="sng">
                  <a:noFill/>
                </a:ln>
                <a:effectLst/>
                <a:uLnTx/>
                <a:uFillTx/>
                <a:latin typeface="+mj-lt"/>
                <a:ea typeface="+mj-ea"/>
                <a:cs typeface="Times New Roman" pitchFamily="18" charset="0"/>
              </a:rPr>
              <a:t>			</a:t>
            </a:r>
            <a:br>
              <a:rPr kumimoji="0" lang="en-GB" sz="2400" b="0" i="0" u="none" strike="noStrike" kern="1200" cap="all" spc="0" normalizeH="0" baseline="0" noProof="0" dirty="0">
                <a:ln w="3175" cmpd="sng">
                  <a:noFill/>
                </a:ln>
                <a:effectLst/>
                <a:uLnTx/>
                <a:uFillTx/>
                <a:latin typeface="+mj-lt"/>
                <a:ea typeface="+mj-ea"/>
                <a:cs typeface="Times New Roman" pitchFamily="18" charset="0"/>
              </a:rPr>
            </a:br>
            <a:br>
              <a:rPr kumimoji="0" lang="en-GB" sz="2400" b="0" i="0" u="none" strike="noStrike" kern="1200" cap="all" spc="0" normalizeH="0" baseline="0" noProof="0" dirty="0">
                <a:ln w="3175" cmpd="sng">
                  <a:noFill/>
                </a:ln>
                <a:effectLst/>
                <a:uLnTx/>
                <a:uFillTx/>
                <a:latin typeface="+mj-lt"/>
                <a:ea typeface="+mj-ea"/>
                <a:cs typeface="Times New Roman" pitchFamily="18" charset="0"/>
              </a:rPr>
            </a:br>
            <a:r>
              <a:rPr kumimoji="0" lang="en-GB" sz="2400" b="0" i="0" u="none" strike="noStrike" kern="1200" cap="all" spc="0" normalizeH="0" baseline="0" noProof="0" dirty="0">
                <a:ln w="3175" cmpd="sng">
                  <a:noFill/>
                </a:ln>
                <a:effectLst/>
                <a:uLnTx/>
                <a:uFillTx/>
                <a:latin typeface="+mj-lt"/>
                <a:ea typeface="+mj-ea"/>
                <a:cs typeface="Times New Roman" pitchFamily="18" charset="0"/>
              </a:rPr>
              <a:t>Teaching Assistants:  </a:t>
            </a:r>
            <a:br>
              <a:rPr kumimoji="0" lang="en-GB" sz="2400" b="0" i="0" u="none" strike="noStrike" kern="1200" cap="all" spc="0" normalizeH="0" baseline="0" noProof="0" dirty="0">
                <a:ln w="3175" cmpd="sng">
                  <a:noFill/>
                </a:ln>
                <a:effectLst/>
                <a:uLnTx/>
                <a:uFillTx/>
                <a:latin typeface="+mj-lt"/>
                <a:ea typeface="+mj-ea"/>
                <a:cs typeface="Times New Roman" pitchFamily="18" charset="0"/>
              </a:rPr>
            </a:br>
            <a:r>
              <a:rPr kumimoji="0" lang="en-GB" sz="2400" b="0" i="0" u="none" strike="noStrike" kern="1200" cap="all" spc="0" normalizeH="0" baseline="0" noProof="0" dirty="0">
                <a:ln w="3175" cmpd="sng">
                  <a:noFill/>
                </a:ln>
                <a:effectLst/>
                <a:uLnTx/>
                <a:uFillTx/>
                <a:latin typeface="+mj-lt"/>
                <a:ea typeface="+mj-ea"/>
                <a:cs typeface="Times New Roman" pitchFamily="18" charset="0"/>
              </a:rPr>
              <a:t>                  </a:t>
            </a:r>
            <a:r>
              <a:rPr kumimoji="0" lang="en-GB" sz="2400" b="1" i="0" u="none" strike="noStrike" kern="1200" cap="all" spc="0" normalizeH="0" baseline="0" noProof="0" dirty="0">
                <a:ln w="3175" cmpd="sng">
                  <a:noFill/>
                </a:ln>
                <a:effectLst/>
                <a:uLnTx/>
                <a:uFillTx/>
                <a:latin typeface="+mj-lt"/>
                <a:ea typeface="+mj-ea"/>
                <a:cs typeface="Times New Roman" pitchFamily="18" charset="0"/>
              </a:rPr>
              <a:t>Mrs Miller </a:t>
            </a:r>
            <a:r>
              <a:rPr kumimoji="0" lang="en-GB" sz="1600" b="0" i="0" u="none" strike="noStrike" kern="1200" cap="all" spc="0" normalizeH="0" baseline="0" noProof="0" dirty="0">
                <a:ln w="3175" cmpd="sng">
                  <a:noFill/>
                </a:ln>
                <a:effectLst/>
                <a:uLnTx/>
                <a:uFillTx/>
                <a:latin typeface="+mj-lt"/>
                <a:ea typeface="+mj-ea"/>
                <a:cs typeface="Times New Roman" pitchFamily="18" charset="0"/>
              </a:rPr>
              <a:t>(MON, Tues, Thurs, Fri)</a:t>
            </a:r>
            <a:br>
              <a:rPr kumimoji="0" lang="en-GB" sz="2400" b="0" i="0" u="none" strike="noStrike" kern="1200" cap="all" spc="0" normalizeH="0" baseline="0" noProof="0" dirty="0">
                <a:ln w="3175" cmpd="sng">
                  <a:noFill/>
                </a:ln>
                <a:effectLst/>
                <a:uLnTx/>
                <a:uFillTx/>
                <a:latin typeface="+mj-lt"/>
                <a:ea typeface="+mj-ea"/>
                <a:cs typeface="Times New Roman" pitchFamily="18" charset="0"/>
              </a:rPr>
            </a:br>
            <a:r>
              <a:rPr kumimoji="0" lang="en-GB" sz="2400" b="0" i="0" u="none" strike="noStrike" kern="1200" cap="all" spc="0" normalizeH="0" baseline="0" noProof="0" dirty="0">
                <a:ln w="3175" cmpd="sng">
                  <a:noFill/>
                </a:ln>
                <a:effectLst/>
                <a:uLnTx/>
                <a:uFillTx/>
                <a:latin typeface="+mj-lt"/>
                <a:ea typeface="+mj-ea"/>
                <a:cs typeface="Times New Roman" pitchFamily="18" charset="0"/>
              </a:rPr>
              <a:t>                  </a:t>
            </a:r>
            <a:r>
              <a:rPr kumimoji="0" lang="en-GB" sz="2400" b="1" i="0" u="none" strike="noStrike" kern="1200" cap="all" spc="0" normalizeH="0" baseline="0" noProof="0" dirty="0">
                <a:ln w="3175" cmpd="sng">
                  <a:noFill/>
                </a:ln>
                <a:effectLst/>
                <a:uLnTx/>
                <a:uFillTx/>
                <a:latin typeface="+mj-lt"/>
                <a:ea typeface="+mj-ea"/>
                <a:cs typeface="Times New Roman" pitchFamily="18" charset="0"/>
              </a:rPr>
              <a:t>Mrs Latimer </a:t>
            </a:r>
            <a:r>
              <a:rPr kumimoji="0" lang="en-GB" sz="1600" b="0" i="0" u="none" strike="noStrike" kern="1200" cap="all" spc="0" normalizeH="0" baseline="0" noProof="0" dirty="0">
                <a:ln w="3175" cmpd="sng">
                  <a:noFill/>
                </a:ln>
                <a:effectLst/>
                <a:uLnTx/>
                <a:uFillTx/>
                <a:latin typeface="+mj-lt"/>
                <a:ea typeface="+mj-ea"/>
                <a:cs typeface="Times New Roman" pitchFamily="18" charset="0"/>
              </a:rPr>
              <a:t>(wed)</a:t>
            </a:r>
            <a:br>
              <a:rPr kumimoji="0" lang="en-GB" sz="2400" b="0" i="0" u="none" strike="noStrike" kern="1200" cap="all" spc="0" normalizeH="0" baseline="0" noProof="0" dirty="0">
                <a:ln w="3175" cmpd="sng">
                  <a:noFill/>
                </a:ln>
                <a:effectLst/>
                <a:uLnTx/>
                <a:uFillTx/>
                <a:latin typeface="+mj-lt"/>
                <a:ea typeface="+mj-ea"/>
                <a:cs typeface="Times New Roman" pitchFamily="18" charset="0"/>
              </a:rPr>
            </a:br>
            <a:br>
              <a:rPr kumimoji="0" lang="en-GB" sz="2400" b="0" i="0" u="none" strike="noStrike" kern="1200" cap="all" spc="0" normalizeH="0" baseline="0" noProof="0" dirty="0">
                <a:ln w="3175" cmpd="sng">
                  <a:noFill/>
                </a:ln>
                <a:effectLst/>
                <a:uLnTx/>
                <a:uFillTx/>
                <a:latin typeface="+mj-lt"/>
                <a:ea typeface="+mj-ea"/>
                <a:cs typeface="Times New Roman" pitchFamily="18" charset="0"/>
              </a:rPr>
            </a:br>
            <a:r>
              <a:rPr kumimoji="0" lang="en-GB" sz="2400" b="0" i="0" u="none" strike="noStrike" kern="1200" cap="all" spc="0" normalizeH="0" baseline="0" noProof="0" dirty="0">
                <a:ln w="3175" cmpd="sng">
                  <a:noFill/>
                </a:ln>
                <a:effectLst/>
                <a:uLnTx/>
                <a:uFillTx/>
                <a:latin typeface="+mj-lt"/>
                <a:ea typeface="+mj-ea"/>
                <a:cs typeface="Times New Roman" pitchFamily="18" charset="0"/>
              </a:rPr>
              <a:t>Family Support Worker: Mrs Stanley</a:t>
            </a:r>
            <a:br>
              <a:rPr kumimoji="0" lang="en-GB" sz="2400" b="0" i="0" u="none" strike="noStrike" kern="1200" cap="all" spc="0" normalizeH="0" baseline="0" noProof="0" dirty="0">
                <a:ln w="3175" cmpd="sng">
                  <a:noFill/>
                </a:ln>
                <a:effectLst/>
                <a:uLnTx/>
                <a:uFillTx/>
                <a:latin typeface="+mj-lt"/>
                <a:ea typeface="+mj-ea"/>
                <a:cs typeface="Times New Roman" pitchFamily="18" charset="0"/>
              </a:rPr>
            </a:br>
            <a:r>
              <a:rPr kumimoji="0" lang="en-GB" sz="1600" b="0" i="0" u="none" strike="noStrike" kern="1200" cap="all" spc="0" normalizeH="0" baseline="0" noProof="0" dirty="0">
                <a:ln w="3175" cmpd="sng">
                  <a:noFill/>
                </a:ln>
                <a:effectLst/>
                <a:uLnTx/>
                <a:uFillTx/>
                <a:latin typeface="+mj-lt"/>
                <a:ea typeface="+mj-ea"/>
                <a:cs typeface="Times New Roman" pitchFamily="18" charset="0"/>
              </a:rPr>
              <a:t>email: </a:t>
            </a:r>
            <a:r>
              <a:rPr lang="en-GB" sz="1600" b="1" kern="100" cap="all" dirty="0">
                <a:ln w="3175" cmpd="sng">
                  <a:noFill/>
                </a:ln>
                <a:latin typeface="+mj-lt"/>
                <a:ea typeface="+mj-ea"/>
                <a:cs typeface="Times New Roman" panose="02020603050405020304" pitchFamily="18" charset="0"/>
              </a:rPr>
              <a:t>lstanley</a:t>
            </a:r>
            <a:r>
              <a:rPr kumimoji="0" lang="en-GB" sz="1600" b="1" i="0" u="none" strike="noStrike" kern="100" cap="all" spc="0" normalizeH="0" baseline="0" noProof="0" dirty="0">
                <a:ln w="3175" cmpd="sng">
                  <a:noFill/>
                </a:ln>
                <a:effectLst/>
                <a:uLnTx/>
                <a:uFillTx/>
                <a:latin typeface="+mj-lt"/>
                <a:ea typeface="Aptos"/>
                <a:cs typeface="Times New Roman" panose="02020603050405020304" pitchFamily="18" charset="0"/>
              </a:rPr>
              <a:t>@poultonstchadsce.lancs.sch.uk</a:t>
            </a:r>
            <a:endParaRPr lang="en-GB" sz="2400" dirty="0">
              <a:latin typeface="+mj-lt"/>
              <a:cs typeface="Times New Roman" pitchFamily="18" charset="0"/>
            </a:endParaRPr>
          </a:p>
          <a:p>
            <a:pPr eaLnBrk="1" hangingPunct="1">
              <a:buFont typeface="Wingdings" pitchFamily="2" charset="2"/>
              <a:buChar char="§"/>
            </a:pPr>
            <a:endParaRPr lang="en-GB" dirty="0">
              <a:latin typeface="Gill Sans MT" panose="020B0502020104020203" pitchFamily="34" charset="0"/>
              <a:cs typeface="Times New Roman" pitchFamily="18" charset="0"/>
            </a:endParaRPr>
          </a:p>
        </p:txBody>
      </p:sp>
      <p:pic>
        <p:nvPicPr>
          <p:cNvPr id="6" name="Picture 5" descr="Icon&#10;&#10;Description automatically generated">
            <a:extLst>
              <a:ext uri="{FF2B5EF4-FFF2-40B4-BE49-F238E27FC236}">
                <a16:creationId xmlns:a16="http://schemas.microsoft.com/office/drawing/2014/main" id="{BEAA9D3A-95EE-08FF-A7BD-8FCAB7EA19E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56376" y="376262"/>
            <a:ext cx="1088603" cy="1252538"/>
          </a:xfrm>
          <a:prstGeom prst="rect">
            <a:avLst/>
          </a:prstGeom>
        </p:spPr>
      </p:pic>
    </p:spTree>
    <p:extLst>
      <p:ext uri="{BB962C8B-B14F-4D97-AF65-F5344CB8AC3E}">
        <p14:creationId xmlns:p14="http://schemas.microsoft.com/office/powerpoint/2010/main" val="17134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187624" y="240531"/>
            <a:ext cx="6554867" cy="1524000"/>
          </a:xfrm>
        </p:spPr>
        <p:txBody>
          <a:bodyPr/>
          <a:lstStyle/>
          <a:p>
            <a:pPr eaLnBrk="1" hangingPunct="1"/>
            <a:r>
              <a:rPr lang="en-GB" dirty="0">
                <a:latin typeface="Gill Sans MT" panose="020B0502020104020203" pitchFamily="34" charset="0"/>
                <a:cs typeface="Times New Roman" pitchFamily="18" charset="0"/>
              </a:rPr>
              <a:t>Practicalities</a:t>
            </a:r>
          </a:p>
        </p:txBody>
      </p:sp>
      <p:sp>
        <p:nvSpPr>
          <p:cNvPr id="16385" name="Content Placeholder 2"/>
          <p:cNvSpPr>
            <a:spLocks noGrp="1"/>
          </p:cNvSpPr>
          <p:nvPr>
            <p:ph idx="1"/>
          </p:nvPr>
        </p:nvSpPr>
        <p:spPr>
          <a:xfrm>
            <a:off x="323528" y="2665314"/>
            <a:ext cx="8496944" cy="3816424"/>
          </a:xfrm>
        </p:spPr>
        <p:txBody>
          <a:bodyPr>
            <a:normAutofit/>
          </a:bodyPr>
          <a:lstStyle/>
          <a:p>
            <a:pPr eaLnBrk="1" hangingPunct="1">
              <a:buFont typeface="Wingdings" pitchFamily="2" charset="2"/>
              <a:buChar char="§"/>
            </a:pPr>
            <a:r>
              <a:rPr lang="en-GB" sz="3200" dirty="0">
                <a:latin typeface="+mj-lt"/>
                <a:cs typeface="Times New Roman" pitchFamily="18" charset="0"/>
              </a:rPr>
              <a:t>Please label all of your child’s uniform and their packed lunch box so it is easier to return if lost.</a:t>
            </a:r>
          </a:p>
          <a:p>
            <a:pPr eaLnBrk="1" hangingPunct="1">
              <a:buFont typeface="Wingdings" pitchFamily="2" charset="2"/>
              <a:buChar char="§"/>
            </a:pPr>
            <a:r>
              <a:rPr lang="en-GB" sz="3200" dirty="0">
                <a:latin typeface="+mj-lt"/>
                <a:cs typeface="Times New Roman" pitchFamily="18" charset="0"/>
              </a:rPr>
              <a:t>Your child should have a waterproof coat with a hood in school.</a:t>
            </a:r>
          </a:p>
          <a:p>
            <a:pPr eaLnBrk="1" hangingPunct="1">
              <a:buFont typeface="Wingdings" pitchFamily="2" charset="2"/>
              <a:buChar char="§"/>
            </a:pPr>
            <a:r>
              <a:rPr lang="en-GB" sz="3200" dirty="0">
                <a:latin typeface="+mj-lt"/>
                <a:cs typeface="Times New Roman" pitchFamily="18" charset="0"/>
              </a:rPr>
              <a:t>All children should have a named water bottle which contains only water.</a:t>
            </a:r>
          </a:p>
        </p:txBody>
      </p:sp>
      <p:pic>
        <p:nvPicPr>
          <p:cNvPr id="6" name="Picture 5" descr="Icon&#10;&#10;Description automatically generated">
            <a:extLst>
              <a:ext uri="{FF2B5EF4-FFF2-40B4-BE49-F238E27FC236}">
                <a16:creationId xmlns:a16="http://schemas.microsoft.com/office/drawing/2014/main" id="{BEAA9D3A-95EE-08FF-A7BD-8FCAB7EA19E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75921" y="376262"/>
            <a:ext cx="1088603" cy="125253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539552" y="191709"/>
            <a:ext cx="7198804" cy="1524000"/>
          </a:xfrm>
        </p:spPr>
        <p:txBody>
          <a:bodyPr/>
          <a:lstStyle/>
          <a:p>
            <a:pPr eaLnBrk="1" hangingPunct="1"/>
            <a:r>
              <a:rPr lang="en-GB" dirty="0">
                <a:latin typeface="Gill Sans MT" panose="020B0502020104020203" pitchFamily="34" charset="0"/>
                <a:cs typeface="Times New Roman" pitchFamily="18" charset="0"/>
              </a:rPr>
              <a:t>Practicalities continued</a:t>
            </a:r>
          </a:p>
        </p:txBody>
      </p:sp>
      <p:sp>
        <p:nvSpPr>
          <p:cNvPr id="17409" name="Content Placeholder 2"/>
          <p:cNvSpPr>
            <a:spLocks noGrp="1"/>
          </p:cNvSpPr>
          <p:nvPr>
            <p:ph idx="1"/>
          </p:nvPr>
        </p:nvSpPr>
        <p:spPr>
          <a:xfrm>
            <a:off x="323529" y="2144688"/>
            <a:ext cx="8568952" cy="4308648"/>
          </a:xfrm>
        </p:spPr>
        <p:txBody>
          <a:bodyPr>
            <a:normAutofit lnSpcReduction="10000"/>
          </a:bodyPr>
          <a:lstStyle/>
          <a:p>
            <a:pPr eaLnBrk="1" hangingPunct="1">
              <a:buFont typeface="Wingdings" pitchFamily="2" charset="2"/>
              <a:buChar char="§"/>
            </a:pPr>
            <a:r>
              <a:rPr lang="en-GB" sz="2800" dirty="0">
                <a:latin typeface="+mj-lt"/>
                <a:cs typeface="Times New Roman" pitchFamily="18" charset="0"/>
              </a:rPr>
              <a:t>If someone different is picking your child up, please phone the office in advance so that they can inform their class teacher.</a:t>
            </a:r>
          </a:p>
          <a:p>
            <a:pPr>
              <a:buFont typeface="Arial" panose="020B0604020202020204" pitchFamily="34" charset="0"/>
              <a:buChar char="•"/>
            </a:pPr>
            <a:r>
              <a:rPr lang="en-US" sz="2800" dirty="0">
                <a:latin typeface="+mj-lt"/>
              </a:rPr>
              <a:t>School starts at </a:t>
            </a:r>
            <a:r>
              <a:rPr lang="en-US" sz="2800" b="1" dirty="0">
                <a:latin typeface="+mj-lt"/>
              </a:rPr>
              <a:t>8:55am</a:t>
            </a:r>
            <a:r>
              <a:rPr lang="en-US" sz="2800" dirty="0">
                <a:latin typeface="+mj-lt"/>
              </a:rPr>
              <a:t>. The gate opens at </a:t>
            </a:r>
            <a:r>
              <a:rPr lang="en-US" sz="2800" b="1" dirty="0">
                <a:latin typeface="+mj-lt"/>
              </a:rPr>
              <a:t>8:40am.</a:t>
            </a:r>
          </a:p>
          <a:p>
            <a:pPr>
              <a:buFont typeface="Arial" panose="020B0604020202020204" pitchFamily="34" charset="0"/>
              <a:buChar char="•"/>
            </a:pPr>
            <a:r>
              <a:rPr lang="en-US" sz="2800" dirty="0">
                <a:latin typeface="+mj-lt"/>
              </a:rPr>
              <a:t>Please drop your child at the </a:t>
            </a:r>
            <a:r>
              <a:rPr lang="en-US" sz="2800" b="1" dirty="0">
                <a:latin typeface="+mj-lt"/>
              </a:rPr>
              <a:t>EYFS/Year 1 gate</a:t>
            </a:r>
            <a:r>
              <a:rPr lang="en-US" sz="2800" dirty="0">
                <a:latin typeface="+mj-lt"/>
              </a:rPr>
              <a:t>. Children in </a:t>
            </a:r>
            <a:r>
              <a:rPr lang="en-US" sz="2800" b="1" dirty="0">
                <a:latin typeface="+mj-lt"/>
              </a:rPr>
              <a:t>Creative Corner</a:t>
            </a:r>
            <a:r>
              <a:rPr lang="en-US" sz="2800" dirty="0">
                <a:latin typeface="+mj-lt"/>
              </a:rPr>
              <a:t> should be dropped at the Creative Corner door. If your child arrives late, they must enter via the office and an adult will need to complete a late form.</a:t>
            </a:r>
          </a:p>
          <a:p>
            <a:pPr>
              <a:buFont typeface="Arial" panose="020B0604020202020204" pitchFamily="34" charset="0"/>
              <a:buChar char="•"/>
            </a:pPr>
            <a:r>
              <a:rPr lang="en-US" sz="2800" dirty="0">
                <a:latin typeface="+mj-lt"/>
              </a:rPr>
              <a:t>School finishes at </a:t>
            </a:r>
            <a:r>
              <a:rPr lang="en-US" sz="2800" b="1" dirty="0">
                <a:latin typeface="+mj-lt"/>
              </a:rPr>
              <a:t>3:10pm</a:t>
            </a:r>
            <a:r>
              <a:rPr lang="en-US" sz="2800" dirty="0">
                <a:latin typeface="+mj-lt"/>
              </a:rPr>
              <a:t> for EYFS/KS1.</a:t>
            </a:r>
          </a:p>
        </p:txBody>
      </p:sp>
      <p:pic>
        <p:nvPicPr>
          <p:cNvPr id="6" name="Picture 5" descr="Icon&#10;&#10;Description automatically generated">
            <a:extLst>
              <a:ext uri="{FF2B5EF4-FFF2-40B4-BE49-F238E27FC236}">
                <a16:creationId xmlns:a16="http://schemas.microsoft.com/office/drawing/2014/main" id="{59428B83-9A46-88D5-6FB0-6D2F3B2ECD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56376" y="327440"/>
            <a:ext cx="1088603" cy="125253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654558-7E04-4952-9510-C7D54C0B8CC8}"/>
              </a:ext>
            </a:extLst>
          </p:cNvPr>
          <p:cNvSpPr>
            <a:spLocks noGrp="1"/>
          </p:cNvSpPr>
          <p:nvPr>
            <p:ph type="title"/>
          </p:nvPr>
        </p:nvSpPr>
        <p:spPr>
          <a:xfrm>
            <a:off x="1294566" y="285060"/>
            <a:ext cx="6554867" cy="1524000"/>
          </a:xfrm>
        </p:spPr>
        <p:txBody>
          <a:bodyPr/>
          <a:lstStyle/>
          <a:p>
            <a:r>
              <a:rPr lang="en-GB" dirty="0"/>
              <a:t>Daily Timetable</a:t>
            </a:r>
          </a:p>
        </p:txBody>
      </p:sp>
      <p:pic>
        <p:nvPicPr>
          <p:cNvPr id="8" name="Picture 7" descr="Icon&#10;&#10;Description automatically generated">
            <a:extLst>
              <a:ext uri="{FF2B5EF4-FFF2-40B4-BE49-F238E27FC236}">
                <a16:creationId xmlns:a16="http://schemas.microsoft.com/office/drawing/2014/main" id="{0203B9FB-4C6E-4F85-9ACD-E7E53C5152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91608" y="393312"/>
            <a:ext cx="1136368" cy="1307496"/>
          </a:xfrm>
          <a:prstGeom prst="rect">
            <a:avLst/>
          </a:prstGeom>
        </p:spPr>
      </p:pic>
      <p:pic>
        <p:nvPicPr>
          <p:cNvPr id="5" name="Picture 4">
            <a:extLst>
              <a:ext uri="{FF2B5EF4-FFF2-40B4-BE49-F238E27FC236}">
                <a16:creationId xmlns:a16="http://schemas.microsoft.com/office/drawing/2014/main" id="{9F531A53-17CA-0126-C14C-1039833E6502}"/>
              </a:ext>
            </a:extLst>
          </p:cNvPr>
          <p:cNvPicPr>
            <a:picLocks noChangeAspect="1"/>
          </p:cNvPicPr>
          <p:nvPr/>
        </p:nvPicPr>
        <p:blipFill>
          <a:blip r:embed="rId3"/>
          <a:stretch>
            <a:fillRect/>
          </a:stretch>
        </p:blipFill>
        <p:spPr>
          <a:xfrm>
            <a:off x="773831" y="2060848"/>
            <a:ext cx="7596336" cy="4630214"/>
          </a:xfrm>
          <a:prstGeom prst="rect">
            <a:avLst/>
          </a:prstGeom>
        </p:spPr>
      </p:pic>
    </p:spTree>
    <p:extLst>
      <p:ext uri="{BB962C8B-B14F-4D97-AF65-F5344CB8AC3E}">
        <p14:creationId xmlns:p14="http://schemas.microsoft.com/office/powerpoint/2010/main" val="1310236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181237" y="332656"/>
            <a:ext cx="6554867" cy="1524000"/>
          </a:xfrm>
        </p:spPr>
        <p:txBody>
          <a:bodyPr/>
          <a:lstStyle/>
          <a:p>
            <a:pPr eaLnBrk="1" hangingPunct="1"/>
            <a:r>
              <a:rPr lang="en-GB" dirty="0">
                <a:cs typeface="Times New Roman" pitchFamily="18" charset="0"/>
              </a:rPr>
              <a:t>P.E.</a:t>
            </a:r>
          </a:p>
        </p:txBody>
      </p:sp>
      <p:sp>
        <p:nvSpPr>
          <p:cNvPr id="19457" name="Content Placeholder 2"/>
          <p:cNvSpPr>
            <a:spLocks noGrp="1"/>
          </p:cNvSpPr>
          <p:nvPr>
            <p:ph idx="1"/>
          </p:nvPr>
        </p:nvSpPr>
        <p:spPr>
          <a:xfrm>
            <a:off x="467544" y="2370647"/>
            <a:ext cx="8272958" cy="4154697"/>
          </a:xfrm>
        </p:spPr>
        <p:txBody>
          <a:bodyPr>
            <a:normAutofit/>
          </a:bodyPr>
          <a:lstStyle/>
          <a:p>
            <a:pPr eaLnBrk="1" hangingPunct="1">
              <a:buFont typeface="Wingdings" pitchFamily="2" charset="2"/>
              <a:buChar char="§"/>
            </a:pPr>
            <a:r>
              <a:rPr lang="en-GB" sz="3000" dirty="0">
                <a:latin typeface="+mj-lt"/>
                <a:cs typeface="Times New Roman" pitchFamily="18" charset="0"/>
              </a:rPr>
              <a:t>In Year 1, your child will have P.E on Wednesdays and Fridays. Please ensure that they come dressed in P.E kit on these days.</a:t>
            </a:r>
          </a:p>
          <a:p>
            <a:pPr eaLnBrk="1" hangingPunct="1">
              <a:buFont typeface="Wingdings" pitchFamily="2" charset="2"/>
              <a:buChar char="§"/>
            </a:pPr>
            <a:r>
              <a:rPr lang="en-GB" sz="3000" dirty="0">
                <a:latin typeface="+mj-lt"/>
                <a:cs typeface="Times New Roman" pitchFamily="18" charset="0"/>
              </a:rPr>
              <a:t>Jewellery must not be worn for PE (earrings must be covered with plasters or taken out by the child)</a:t>
            </a:r>
          </a:p>
          <a:p>
            <a:pPr eaLnBrk="1" hangingPunct="1">
              <a:buFont typeface="Wingdings" pitchFamily="2" charset="2"/>
              <a:buChar char="§"/>
            </a:pPr>
            <a:r>
              <a:rPr lang="en-GB" sz="3000" dirty="0">
                <a:latin typeface="+mj-lt"/>
                <a:cs typeface="Times New Roman" pitchFamily="18" charset="0"/>
              </a:rPr>
              <a:t>Long hair must be tied back during school and all P.E lessons (only plain navy or blue hairbands are acceptable).</a:t>
            </a:r>
          </a:p>
          <a:p>
            <a:pPr marL="0" indent="0" eaLnBrk="1" hangingPunct="1">
              <a:buNone/>
            </a:pPr>
            <a:endParaRPr lang="en-GB" dirty="0">
              <a:latin typeface="+mj-lt"/>
              <a:cs typeface="Times New Roman" pitchFamily="18" charset="0"/>
            </a:endParaRPr>
          </a:p>
        </p:txBody>
      </p:sp>
      <p:pic>
        <p:nvPicPr>
          <p:cNvPr id="6" name="Picture 5" descr="Icon&#10;&#10;Description automatically generated">
            <a:extLst>
              <a:ext uri="{FF2B5EF4-FFF2-40B4-BE49-F238E27FC236}">
                <a16:creationId xmlns:a16="http://schemas.microsoft.com/office/drawing/2014/main" id="{9418804D-CEC2-517B-342D-626823C7F69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7394"/>
          <a:stretch/>
        </p:blipFill>
        <p:spPr>
          <a:xfrm>
            <a:off x="7812360" y="376262"/>
            <a:ext cx="1008112" cy="125253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827584" y="0"/>
            <a:ext cx="7202939" cy="2708920"/>
          </a:xfrm>
        </p:spPr>
        <p:txBody>
          <a:bodyPr/>
          <a:lstStyle/>
          <a:p>
            <a:r>
              <a:rPr lang="en-GB" dirty="0">
                <a:cs typeface="Times New Roman" pitchFamily="18" charset="0"/>
              </a:rPr>
              <a:t>Behaviour</a:t>
            </a:r>
            <a:br>
              <a:rPr lang="en-GB" dirty="0">
                <a:cs typeface="Times New Roman" pitchFamily="18" charset="0"/>
              </a:rPr>
            </a:br>
            <a:r>
              <a:rPr lang="en-GB"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”pupils behave well and show great respect for one another” (OFSTED 2026)</a:t>
            </a:r>
            <a:br>
              <a:rPr lang="en-GB" sz="1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br>
            <a:endParaRPr lang="en-GB" dirty="0">
              <a:solidFill>
                <a:srgbClr val="7030A0"/>
              </a:solidFill>
              <a:cs typeface="Times New Roman" pitchFamily="18" charset="0"/>
            </a:endParaRPr>
          </a:p>
        </p:txBody>
      </p:sp>
      <p:sp>
        <p:nvSpPr>
          <p:cNvPr id="20481" name="Content Placeholder 2"/>
          <p:cNvSpPr>
            <a:spLocks noGrp="1"/>
          </p:cNvSpPr>
          <p:nvPr>
            <p:ph idx="1"/>
          </p:nvPr>
        </p:nvSpPr>
        <p:spPr>
          <a:xfrm>
            <a:off x="251520" y="1988840"/>
            <a:ext cx="8721451" cy="4680520"/>
          </a:xfrm>
        </p:spPr>
        <p:txBody>
          <a:bodyPr>
            <a:normAutofit lnSpcReduction="10000"/>
          </a:bodyPr>
          <a:lstStyle/>
          <a:p>
            <a:pPr>
              <a:buFont typeface="Wingdings" pitchFamily="2" charset="2"/>
              <a:buChar char="§"/>
            </a:pPr>
            <a:r>
              <a:rPr lang="en-GB" dirty="0">
                <a:latin typeface="+mj-lt"/>
                <a:cs typeface="Times New Roman" pitchFamily="18" charset="0"/>
              </a:rPr>
              <a:t>We ask that parents support our Behaviour and Relationships policy, which is available on our website. </a:t>
            </a:r>
            <a:endParaRPr lang="en-GB" sz="2200" dirty="0">
              <a:latin typeface="+mj-lt"/>
              <a:cs typeface="Times New Roman" pitchFamily="18" charset="0"/>
            </a:endParaRPr>
          </a:p>
          <a:p>
            <a:pPr eaLnBrk="1" hangingPunct="1">
              <a:lnSpc>
                <a:spcPct val="90000"/>
              </a:lnSpc>
              <a:buFont typeface="Wingdings" pitchFamily="2" charset="2"/>
              <a:buChar char="§"/>
            </a:pPr>
            <a:r>
              <a:rPr lang="en-GB" sz="2200" dirty="0">
                <a:latin typeface="+mj-lt"/>
                <a:cs typeface="Times New Roman" pitchFamily="18" charset="0"/>
              </a:rPr>
              <a:t>It is important that we work together as a partnership and that you understand how behaviour issues are dealt with at school. </a:t>
            </a:r>
          </a:p>
          <a:p>
            <a:pPr eaLnBrk="1" hangingPunct="1">
              <a:lnSpc>
                <a:spcPct val="90000"/>
              </a:lnSpc>
              <a:buFont typeface="Wingdings" pitchFamily="2" charset="2"/>
              <a:buChar char="§"/>
            </a:pPr>
            <a:r>
              <a:rPr lang="en-GB" sz="2200" dirty="0">
                <a:latin typeface="+mj-lt"/>
                <a:cs typeface="Times New Roman" pitchFamily="18" charset="0"/>
              </a:rPr>
              <a:t>At St Chad’s we promote positive behaviour throughout and we have many positive reinforcements in place. For example in Year 1, we reward with a recognition board</a:t>
            </a:r>
            <a:r>
              <a:rPr lang="en-GB" dirty="0">
                <a:latin typeface="+mj-lt"/>
                <a:cs typeface="Times New Roman" pitchFamily="18" charset="0"/>
              </a:rPr>
              <a:t> and stickers</a:t>
            </a:r>
            <a:r>
              <a:rPr lang="en-GB" sz="2200" dirty="0">
                <a:latin typeface="+mj-lt"/>
                <a:cs typeface="Times New Roman" pitchFamily="18" charset="0"/>
              </a:rPr>
              <a:t>. All children receive house points and weekly winners receive an extra playtime.</a:t>
            </a:r>
          </a:p>
          <a:p>
            <a:pPr eaLnBrk="1" hangingPunct="1">
              <a:lnSpc>
                <a:spcPct val="90000"/>
              </a:lnSpc>
              <a:buFont typeface="Wingdings" pitchFamily="2" charset="2"/>
              <a:buChar char="§"/>
            </a:pPr>
            <a:r>
              <a:rPr lang="en-GB" sz="2200" dirty="0">
                <a:latin typeface="+mj-lt"/>
                <a:cs typeface="Times New Roman" pitchFamily="18" charset="0"/>
              </a:rPr>
              <a:t>Children are also chosen for Star Of The Week and Learner Of the Week Awards. We have the Floki award and the Class of the Week award!</a:t>
            </a:r>
          </a:p>
          <a:p>
            <a:pPr eaLnBrk="1" hangingPunct="1">
              <a:lnSpc>
                <a:spcPct val="90000"/>
              </a:lnSpc>
              <a:buFont typeface="Wingdings" pitchFamily="2" charset="2"/>
              <a:buChar char="§"/>
            </a:pPr>
            <a:r>
              <a:rPr lang="en-GB" sz="2200" dirty="0">
                <a:latin typeface="+mj-lt"/>
                <a:cs typeface="Times New Roman" pitchFamily="18" charset="0"/>
              </a:rPr>
              <a:t>Our Head Boy and Girl and our Deputy Head Boy and Girl promote positive behaviour.</a:t>
            </a:r>
          </a:p>
          <a:p>
            <a:pPr eaLnBrk="1" hangingPunct="1">
              <a:lnSpc>
                <a:spcPct val="90000"/>
              </a:lnSpc>
              <a:buFont typeface="Wingdings" pitchFamily="2" charset="2"/>
              <a:buChar char="§"/>
            </a:pPr>
            <a:r>
              <a:rPr lang="en-GB" sz="2200" dirty="0">
                <a:latin typeface="+mj-lt"/>
                <a:cs typeface="Times New Roman" pitchFamily="18" charset="0"/>
              </a:rPr>
              <a:t>We always try to catch children being good!</a:t>
            </a:r>
          </a:p>
        </p:txBody>
      </p:sp>
      <p:pic>
        <p:nvPicPr>
          <p:cNvPr id="6" name="Picture 5" descr="Icon&#10;&#10;Description automatically generated">
            <a:extLst>
              <a:ext uri="{FF2B5EF4-FFF2-40B4-BE49-F238E27FC236}">
                <a16:creationId xmlns:a16="http://schemas.microsoft.com/office/drawing/2014/main" id="{E0DAE960-B680-525B-D661-E80596C3A6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84368" y="334423"/>
            <a:ext cx="1088603" cy="125253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403648" y="260648"/>
            <a:ext cx="6554867" cy="1524000"/>
          </a:xfrm>
        </p:spPr>
        <p:txBody>
          <a:bodyPr/>
          <a:lstStyle/>
          <a:p>
            <a:pPr eaLnBrk="1" hangingPunct="1"/>
            <a:r>
              <a:rPr lang="en-GB" dirty="0">
                <a:cs typeface="Times New Roman" pitchFamily="18" charset="0"/>
              </a:rPr>
              <a:t>Behaviour Continued</a:t>
            </a:r>
          </a:p>
        </p:txBody>
      </p:sp>
      <p:sp>
        <p:nvSpPr>
          <p:cNvPr id="21505" name="Content Placeholder 2"/>
          <p:cNvSpPr>
            <a:spLocks noGrp="1"/>
          </p:cNvSpPr>
          <p:nvPr>
            <p:ph idx="1"/>
          </p:nvPr>
        </p:nvSpPr>
        <p:spPr>
          <a:xfrm>
            <a:off x="323529" y="1980056"/>
            <a:ext cx="8599646" cy="4825870"/>
          </a:xfrm>
        </p:spPr>
        <p:txBody>
          <a:bodyPr>
            <a:normAutofit/>
          </a:bodyPr>
          <a:lstStyle/>
          <a:p>
            <a:pPr eaLnBrk="1" hangingPunct="1">
              <a:buFont typeface="Wingdings" pitchFamily="2" charset="2"/>
              <a:buChar char="§"/>
            </a:pPr>
            <a:r>
              <a:rPr lang="en-GB" sz="2400" dirty="0">
                <a:latin typeface="+mj-lt"/>
                <a:cs typeface="Times New Roman" pitchFamily="18" charset="0"/>
              </a:rPr>
              <a:t>We now have regulation stations throughout school in case children need a few moments to try and regulate themselves.</a:t>
            </a:r>
          </a:p>
          <a:p>
            <a:pPr eaLnBrk="1" hangingPunct="1">
              <a:buFont typeface="Wingdings" pitchFamily="2" charset="2"/>
              <a:buChar char="§"/>
            </a:pPr>
            <a:r>
              <a:rPr lang="en-GB" sz="2400" dirty="0">
                <a:latin typeface="+mj-lt"/>
                <a:cs typeface="Times New Roman" pitchFamily="18" charset="0"/>
              </a:rPr>
              <a:t>If your child demonstrates poor behaviour in class, they will be given a warning. If their behaviour does not improve and they have moved through the different levels of the behaviour policy, then they will speak to their class teacher during ‘Quiet Time’ and parents will be contacted if this is repeated.</a:t>
            </a:r>
          </a:p>
          <a:p>
            <a:pPr eaLnBrk="1" hangingPunct="1">
              <a:buFont typeface="Wingdings" pitchFamily="2" charset="2"/>
              <a:buChar char="§"/>
            </a:pPr>
            <a:r>
              <a:rPr lang="en-GB" sz="2400" dirty="0">
                <a:latin typeface="+mj-lt"/>
                <a:cs typeface="Times New Roman" pitchFamily="18" charset="0"/>
              </a:rPr>
              <a:t>We parents to avoid trying to reverse a decision made in school as this can be very unhelpful for your child. </a:t>
            </a:r>
          </a:p>
          <a:p>
            <a:pPr eaLnBrk="1" hangingPunct="1">
              <a:buFont typeface="Wingdings" pitchFamily="2" charset="2"/>
              <a:buChar char="§"/>
            </a:pPr>
            <a:r>
              <a:rPr lang="en-GB" sz="2400" dirty="0">
                <a:latin typeface="+mj-lt"/>
                <a:cs typeface="Times New Roman" pitchFamily="18" charset="0"/>
              </a:rPr>
              <a:t>Please contact the class teacher if you have any concerns about your child’s behaviour.</a:t>
            </a:r>
          </a:p>
          <a:p>
            <a:pPr eaLnBrk="1" hangingPunct="1">
              <a:buFont typeface="Wingdings" pitchFamily="2" charset="2"/>
              <a:buChar char="§"/>
            </a:pPr>
            <a:endParaRPr lang="en-GB" dirty="0">
              <a:latin typeface="+mj-lt"/>
              <a:cs typeface="Times New Roman" pitchFamily="18" charset="0"/>
            </a:endParaRPr>
          </a:p>
          <a:p>
            <a:pPr marL="0" indent="0" eaLnBrk="1" hangingPunct="1">
              <a:buNone/>
            </a:pPr>
            <a:endParaRPr lang="en-GB" dirty="0"/>
          </a:p>
        </p:txBody>
      </p:sp>
      <p:pic>
        <p:nvPicPr>
          <p:cNvPr id="6" name="Picture 5" descr="Icon&#10;&#10;Description automatically generated">
            <a:extLst>
              <a:ext uri="{FF2B5EF4-FFF2-40B4-BE49-F238E27FC236}">
                <a16:creationId xmlns:a16="http://schemas.microsoft.com/office/drawing/2014/main" id="{8399EA4C-72F2-8724-630C-868DD8C201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2360" y="396379"/>
            <a:ext cx="1088603" cy="1252538"/>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TM03090430[[fn=Banded]]</Template>
  <TotalTime>1640</TotalTime>
  <Words>2538</Words>
  <Application>Microsoft Office PowerPoint</Application>
  <PresentationFormat>On-screen Show (4:3)</PresentationFormat>
  <Paragraphs>187</Paragraphs>
  <Slides>28</Slides>
  <Notes>1</Notes>
  <HiddenSlides>1</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28</vt:i4>
      </vt:variant>
    </vt:vector>
  </HeadingPairs>
  <TitlesOfParts>
    <vt:vector size="38" baseType="lpstr">
      <vt:lpstr>Arial</vt:lpstr>
      <vt:lpstr>Baloo 2</vt:lpstr>
      <vt:lpstr>Calibri</vt:lpstr>
      <vt:lpstr>Corbel</vt:lpstr>
      <vt:lpstr>Gill Sans MT</vt:lpstr>
      <vt:lpstr>inherit</vt:lpstr>
      <vt:lpstr>Symbol</vt:lpstr>
      <vt:lpstr>Times New Roman</vt:lpstr>
      <vt:lpstr>Wingdings</vt:lpstr>
      <vt:lpstr>Banded</vt:lpstr>
      <vt:lpstr>PowerPoint Presentation</vt:lpstr>
      <vt:lpstr>Welcome</vt:lpstr>
      <vt:lpstr>Welcome to year 1</vt:lpstr>
      <vt:lpstr>Practicalities</vt:lpstr>
      <vt:lpstr>Practicalities continued</vt:lpstr>
      <vt:lpstr>Daily Timetable</vt:lpstr>
      <vt:lpstr>P.E.</vt:lpstr>
      <vt:lpstr>Behaviour ”pupils behave well and show great respect for one another” (OFSTED 2026) </vt:lpstr>
      <vt:lpstr>Behaviour Continued</vt:lpstr>
      <vt:lpstr>Attendance- 98%</vt:lpstr>
      <vt:lpstr>Home Learning</vt:lpstr>
      <vt:lpstr>Home Learning</vt:lpstr>
      <vt:lpstr>DAILY Reading</vt:lpstr>
      <vt:lpstr>INSPECTION FINDINGS</vt:lpstr>
      <vt:lpstr>Expected Outcomes for Year 1 in writing</vt:lpstr>
      <vt:lpstr>Expected Outcomes for Year 1 in writing (Continued)</vt:lpstr>
      <vt:lpstr>Expected Outcomes for Year 1 in Reading</vt:lpstr>
      <vt:lpstr>Expected Outcomes for Year 1 in Maths</vt:lpstr>
      <vt:lpstr>Staying safe online</vt:lpstr>
      <vt:lpstr>Statutory Tests</vt:lpstr>
      <vt:lpstr>Enrichment Activities</vt:lpstr>
      <vt:lpstr>KS1 Marking Policy</vt:lpstr>
      <vt:lpstr>Reporting to Parents </vt:lpstr>
      <vt:lpstr>Open door policy</vt:lpstr>
      <vt:lpstr>Who to contact</vt:lpstr>
      <vt:lpstr>HOW CAN YOU SUPPORT?</vt:lpstr>
      <vt:lpstr>A day in the life of year 1</vt:lpstr>
      <vt:lpstr>Thank You  Any questions?  LOVE LEARNING. LOVE GOD. LOVE ONE ANOTHER.  “Let all that you do be done in love” (1Corinthians 16:14)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 Bimpson</dc:creator>
  <cp:lastModifiedBy>Nicola Harwood</cp:lastModifiedBy>
  <cp:revision>125</cp:revision>
  <dcterms:created xsi:type="dcterms:W3CDTF">2015-08-22T11:20:26Z</dcterms:created>
  <dcterms:modified xsi:type="dcterms:W3CDTF">2026-09-06T13:23:39Z</dcterms:modified>
</cp:coreProperties>
</file>